
<file path=[Content_Types].xml><?xml version="1.0" encoding="utf-8"?>
<Types xmlns="http://schemas.openxmlformats.org/package/2006/content-types">
  <Default Extension="png" ContentType="image/png"/>
  <Default Extension="bin" ContentType="application/vnd.openxmlformats-officedocument.oleObject"/>
  <Default Extension="m4a" ContentType="audio/mp4"/>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1" r:id="rId1"/>
  </p:sldMasterIdLst>
  <p:notesMasterIdLst>
    <p:notesMasterId r:id="rId13"/>
  </p:notesMasterIdLst>
  <p:handoutMasterIdLst>
    <p:handoutMasterId r:id="rId14"/>
  </p:handoutMasterIdLst>
  <p:sldIdLst>
    <p:sldId id="348" r:id="rId2"/>
    <p:sldId id="269" r:id="rId3"/>
    <p:sldId id="349" r:id="rId4"/>
    <p:sldId id="306" r:id="rId5"/>
    <p:sldId id="336" r:id="rId6"/>
    <p:sldId id="316" r:id="rId7"/>
    <p:sldId id="315" r:id="rId8"/>
    <p:sldId id="350" r:id="rId9"/>
    <p:sldId id="318" r:id="rId10"/>
    <p:sldId id="337" r:id="rId11"/>
    <p:sldId id="32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oannis Pappis" initials="IP" lastIdx="2" clrIdx="0">
    <p:extLst>
      <p:ext uri="{19B8F6BF-5375-455C-9EA6-DF929625EA0E}">
        <p15:presenceInfo xmlns:p15="http://schemas.microsoft.com/office/powerpoint/2012/main" userId="S-1-5-21-4270984560-2697355171-1338322823-7175" providerId="AD"/>
      </p:ext>
    </p:extLst>
  </p:cmAuthor>
  <p:cmAuthor id="2" name="Agnese Beltramo" initials="AB" lastIdx="1" clrIdx="1">
    <p:extLst>
      <p:ext uri="{19B8F6BF-5375-455C-9EA6-DF929625EA0E}">
        <p15:presenceInfo xmlns:p15="http://schemas.microsoft.com/office/powerpoint/2012/main" userId="S-1-5-21-4270984560-2697355171-1338322823-6860" providerId="AD"/>
      </p:ext>
    </p:extLst>
  </p:cmAuthor>
  <p:cmAuthor id="3" name="Youssef Almulla" initials="YA" lastIdx="25" clrIdx="2">
    <p:extLst>
      <p:ext uri="{19B8F6BF-5375-455C-9EA6-DF929625EA0E}">
        <p15:presenceInfo xmlns:p15="http://schemas.microsoft.com/office/powerpoint/2012/main" userId="50222d39666882b0" providerId="Windows Live"/>
      </p:ext>
    </p:extLst>
  </p:cmAuthor>
  <p:cmAuthor id="4" name="Hauke Henke" initials="HH" lastIdx="2" clrIdx="3">
    <p:extLst>
      <p:ext uri="{19B8F6BF-5375-455C-9EA6-DF929625EA0E}">
        <p15:presenceInfo xmlns:p15="http://schemas.microsoft.com/office/powerpoint/2012/main" userId="S-1-5-21-1948194976-2510558922-1916008050-104879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58" autoAdjust="0"/>
    <p:restoredTop sz="68605" autoAdjust="0"/>
  </p:normalViewPr>
  <p:slideViewPr>
    <p:cSldViewPr snapToGrid="0">
      <p:cViewPr varScale="1">
        <p:scale>
          <a:sx n="81" d="100"/>
          <a:sy n="81" d="100"/>
        </p:scale>
        <p:origin x="1560" y="52"/>
      </p:cViewPr>
      <p:guideLst>
        <p:guide orient="horz" pos="2160"/>
        <p:guide pos="3840"/>
      </p:guideLst>
    </p:cSldViewPr>
  </p:slideViewPr>
  <p:notesTextViewPr>
    <p:cViewPr>
      <p:scale>
        <a:sx n="3" d="2"/>
        <a:sy n="3" d="2"/>
      </p:scale>
      <p:origin x="0" y="0"/>
    </p:cViewPr>
  </p:notesText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95F4390-4F06-4AC1-A02F-F9827C930455}" type="datetimeFigureOut">
              <a:rPr lang="en-US" smtClean="0"/>
              <a:t>4/3/2020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94F50F8-7C6A-40E2-ACF6-24EB82F408CF}" type="slidenum">
              <a:rPr lang="en-US" smtClean="0"/>
              <a:t>‹#›</a:t>
            </a:fld>
            <a:endParaRPr lang="en-US"/>
          </a:p>
        </p:txBody>
      </p:sp>
    </p:spTree>
    <p:extLst>
      <p:ext uri="{BB962C8B-B14F-4D97-AF65-F5344CB8AC3E}">
        <p14:creationId xmlns:p14="http://schemas.microsoft.com/office/powerpoint/2010/main" val="197486905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4BBFCB-AF14-4840-A42D-4BE299CC3B6F}" type="datetimeFigureOut">
              <a:rPr lang="en-US" smtClean="0"/>
              <a:t>4/3/2020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91B068-BE6A-4C82-9505-14C84DEFDB7E}" type="slidenum">
              <a:rPr lang="en-US" smtClean="0"/>
              <a:t>‹#›</a:t>
            </a:fld>
            <a:endParaRPr lang="en-US"/>
          </a:p>
        </p:txBody>
      </p:sp>
    </p:spTree>
    <p:extLst>
      <p:ext uri="{BB962C8B-B14F-4D97-AF65-F5344CB8AC3E}">
        <p14:creationId xmlns:p14="http://schemas.microsoft.com/office/powerpoint/2010/main" val="17805702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let’s start</a:t>
            </a:r>
            <a:r>
              <a:rPr lang="en-GB" baseline="0" dirty="0" smtClean="0"/>
              <a:t> from the fundamental definition of a hydro power plant</a:t>
            </a:r>
            <a:endParaRPr lang="sv-SE" dirty="0"/>
          </a:p>
        </p:txBody>
      </p:sp>
      <p:sp>
        <p:nvSpPr>
          <p:cNvPr id="4" name="Slide Number Placeholder 3"/>
          <p:cNvSpPr>
            <a:spLocks noGrp="1"/>
          </p:cNvSpPr>
          <p:nvPr>
            <p:ph type="sldNum" sz="quarter" idx="10"/>
          </p:nvPr>
        </p:nvSpPr>
        <p:spPr/>
        <p:txBody>
          <a:bodyPr/>
          <a:lstStyle/>
          <a:p>
            <a:fld id="{AE91B068-BE6A-4C82-9505-14C84DEFDB7E}" type="slidenum">
              <a:rPr lang="en-US" smtClean="0"/>
              <a:t>1</a:t>
            </a:fld>
            <a:endParaRPr lang="en-US"/>
          </a:p>
        </p:txBody>
      </p:sp>
    </p:spTree>
    <p:extLst>
      <p:ext uri="{BB962C8B-B14F-4D97-AF65-F5344CB8AC3E}">
        <p14:creationId xmlns:p14="http://schemas.microsoft.com/office/powerpoint/2010/main" val="3596614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a hydro power </a:t>
            </a:r>
            <a:r>
              <a:rPr lang="en-US" dirty="0"/>
              <a:t>plant operates depends heavily on its water </a:t>
            </a:r>
            <a:r>
              <a:rPr lang="en-US" dirty="0" smtClean="0"/>
              <a:t>supply.</a:t>
            </a:r>
            <a:r>
              <a:rPr lang="en-US" baseline="0" dirty="0" smtClean="0"/>
              <a:t> M</a:t>
            </a:r>
            <a:r>
              <a:rPr lang="en-US" dirty="0" smtClean="0"/>
              <a:t>any </a:t>
            </a:r>
            <a:r>
              <a:rPr lang="en-US" dirty="0"/>
              <a:t>plants do not have enough water to operate anywhere near their full capacity on a continuous basis.</a:t>
            </a:r>
          </a:p>
          <a:p>
            <a:r>
              <a:rPr lang="en-US" dirty="0"/>
              <a:t>Lakes and man made reservoirs used for hydropower come in all sizes, holding enough water for as little as a one-day supply, or as much as a whole year's supply. A plant with a reservoir that holds less than the annual river flow may change its operating style depending on the season of the year. For example, the plant may operate as a peaking plant during the dry season, as a base load plant during the wet season and as a load following plant between seasons. A plant with a large reservoir may operate independently of wet and dry seasons, such as operating at maximum capacity during peak heating or cooling seasons.</a:t>
            </a:r>
          </a:p>
          <a:p>
            <a:endParaRPr lang="en-US" dirty="0" smtClean="0"/>
          </a:p>
          <a:p>
            <a:r>
              <a:rPr lang="en-US" dirty="0" smtClean="0"/>
              <a:t>The</a:t>
            </a:r>
            <a:r>
              <a:rPr lang="en-US" baseline="0" dirty="0" smtClean="0"/>
              <a:t> graph shown indicates the flow rates of the</a:t>
            </a:r>
            <a:r>
              <a:rPr lang="en-US" baseline="0" dirty="0"/>
              <a:t> </a:t>
            </a:r>
            <a:r>
              <a:rPr lang="sv-SE" baseline="0" dirty="0" err="1" smtClean="0">
                <a:solidFill>
                  <a:schemeClr val="tx1"/>
                </a:solidFill>
              </a:rPr>
              <a:t>Nile</a:t>
            </a:r>
            <a:r>
              <a:rPr lang="sv-SE" baseline="0" dirty="0" smtClean="0">
                <a:solidFill>
                  <a:schemeClr val="tx1"/>
                </a:solidFill>
              </a:rPr>
              <a:t> River: </a:t>
            </a:r>
            <a:endParaRPr lang="sv-SE" baseline="0" dirty="0">
              <a:solidFill>
                <a:schemeClr val="tx1"/>
              </a:solidFill>
            </a:endParaRPr>
          </a:p>
          <a:p>
            <a:r>
              <a:rPr lang="sv-SE" baseline="0" dirty="0" smtClean="0">
                <a:solidFill>
                  <a:schemeClr val="tx1"/>
                </a:solidFill>
              </a:rPr>
              <a:t>In </a:t>
            </a:r>
            <a:r>
              <a:rPr lang="sv-SE" baseline="0" dirty="0" err="1" smtClean="0">
                <a:solidFill>
                  <a:schemeClr val="tx1"/>
                </a:solidFill>
              </a:rPr>
              <a:t>Yellow</a:t>
            </a:r>
            <a:r>
              <a:rPr lang="sv-SE" baseline="0" dirty="0" smtClean="0">
                <a:solidFill>
                  <a:schemeClr val="tx1"/>
                </a:solidFill>
              </a:rPr>
              <a:t>: the White </a:t>
            </a:r>
            <a:r>
              <a:rPr lang="sv-SE" baseline="0" dirty="0" err="1">
                <a:solidFill>
                  <a:schemeClr val="tx1"/>
                </a:solidFill>
              </a:rPr>
              <a:t>Nile</a:t>
            </a:r>
            <a:r>
              <a:rPr lang="sv-SE" baseline="0" dirty="0">
                <a:solidFill>
                  <a:schemeClr val="tx1"/>
                </a:solidFill>
              </a:rPr>
              <a:t>, </a:t>
            </a:r>
          </a:p>
          <a:p>
            <a:r>
              <a:rPr lang="sv-SE" baseline="0" dirty="0" smtClean="0">
                <a:solidFill>
                  <a:schemeClr val="tx1"/>
                </a:solidFill>
              </a:rPr>
              <a:t>In </a:t>
            </a:r>
            <a:r>
              <a:rPr lang="sv-SE" baseline="0" dirty="0" err="1" smtClean="0">
                <a:solidFill>
                  <a:schemeClr val="tx1"/>
                </a:solidFill>
              </a:rPr>
              <a:t>Blue</a:t>
            </a:r>
            <a:r>
              <a:rPr lang="sv-SE" baseline="0" dirty="0" smtClean="0">
                <a:solidFill>
                  <a:schemeClr val="tx1"/>
                </a:solidFill>
              </a:rPr>
              <a:t>: the </a:t>
            </a:r>
            <a:r>
              <a:rPr lang="sv-SE" baseline="0" dirty="0" err="1" smtClean="0">
                <a:solidFill>
                  <a:schemeClr val="tx1"/>
                </a:solidFill>
              </a:rPr>
              <a:t>Blue</a:t>
            </a:r>
            <a:r>
              <a:rPr lang="sv-SE" baseline="0" dirty="0" smtClean="0">
                <a:solidFill>
                  <a:schemeClr val="tx1"/>
                </a:solidFill>
              </a:rPr>
              <a:t> </a:t>
            </a:r>
            <a:r>
              <a:rPr lang="sv-SE" baseline="0" dirty="0" err="1">
                <a:solidFill>
                  <a:schemeClr val="tx1"/>
                </a:solidFill>
              </a:rPr>
              <a:t>Nile</a:t>
            </a:r>
            <a:r>
              <a:rPr lang="sv-SE" baseline="0" dirty="0">
                <a:solidFill>
                  <a:schemeClr val="tx1"/>
                </a:solidFill>
              </a:rPr>
              <a:t>, </a:t>
            </a:r>
          </a:p>
          <a:p>
            <a:r>
              <a:rPr lang="sv-SE" baseline="0" dirty="0" smtClean="0">
                <a:solidFill>
                  <a:schemeClr val="tx1"/>
                </a:solidFill>
              </a:rPr>
              <a:t>And in Orange: the Main </a:t>
            </a:r>
            <a:r>
              <a:rPr lang="sv-SE" baseline="0" dirty="0" err="1">
                <a:solidFill>
                  <a:schemeClr val="tx1"/>
                </a:solidFill>
              </a:rPr>
              <a:t>Nile</a:t>
            </a:r>
            <a:endParaRPr lang="sv-SE" baseline="0" dirty="0">
              <a:solidFill>
                <a:schemeClr val="tx1"/>
              </a:solidFill>
            </a:endParaRPr>
          </a:p>
          <a:p>
            <a:endParaRPr lang="sv-SE" baseline="0" dirty="0">
              <a:solidFill>
                <a:schemeClr val="tx1"/>
              </a:solidFill>
            </a:endParaRPr>
          </a:p>
          <a:p>
            <a:r>
              <a:rPr lang="sv-SE" baseline="0" dirty="0" smtClean="0">
                <a:solidFill>
                  <a:schemeClr val="tx1"/>
                </a:solidFill>
              </a:rPr>
              <a:t>Run-</a:t>
            </a:r>
            <a:r>
              <a:rPr lang="sv-SE" baseline="0" dirty="0" err="1" smtClean="0">
                <a:solidFill>
                  <a:schemeClr val="tx1"/>
                </a:solidFill>
              </a:rPr>
              <a:t>Of</a:t>
            </a:r>
            <a:r>
              <a:rPr lang="sv-SE" baseline="0" dirty="0" smtClean="0">
                <a:solidFill>
                  <a:schemeClr val="tx1"/>
                </a:solidFill>
              </a:rPr>
              <a:t>-River </a:t>
            </a:r>
            <a:r>
              <a:rPr lang="sv-SE" baseline="0" dirty="0" err="1" smtClean="0">
                <a:solidFill>
                  <a:schemeClr val="tx1"/>
                </a:solidFill>
              </a:rPr>
              <a:t>power</a:t>
            </a:r>
            <a:r>
              <a:rPr lang="sv-SE" baseline="0" dirty="0" smtClean="0">
                <a:solidFill>
                  <a:schemeClr val="tx1"/>
                </a:solidFill>
              </a:rPr>
              <a:t> plants </a:t>
            </a:r>
            <a:r>
              <a:rPr lang="sv-SE" baseline="0" dirty="0">
                <a:solidFill>
                  <a:schemeClr val="tx1"/>
                </a:solidFill>
              </a:rPr>
              <a:t>on the  </a:t>
            </a:r>
            <a:r>
              <a:rPr lang="sv-SE" baseline="0" dirty="0" err="1">
                <a:solidFill>
                  <a:schemeClr val="tx1"/>
                </a:solidFill>
              </a:rPr>
              <a:t>white</a:t>
            </a:r>
            <a:r>
              <a:rPr lang="sv-SE" baseline="0" dirty="0">
                <a:solidFill>
                  <a:schemeClr val="tx1"/>
                </a:solidFill>
              </a:rPr>
              <a:t> </a:t>
            </a:r>
            <a:r>
              <a:rPr lang="sv-SE" baseline="0" dirty="0" err="1">
                <a:solidFill>
                  <a:schemeClr val="tx1"/>
                </a:solidFill>
              </a:rPr>
              <a:t>nile</a:t>
            </a:r>
            <a:r>
              <a:rPr lang="sv-SE" baseline="0" dirty="0">
                <a:solidFill>
                  <a:schemeClr val="tx1"/>
                </a:solidFill>
              </a:rPr>
              <a:t> </a:t>
            </a:r>
            <a:r>
              <a:rPr lang="sv-SE" baseline="0" dirty="0" err="1" smtClean="0">
                <a:solidFill>
                  <a:schemeClr val="tx1"/>
                </a:solidFill>
              </a:rPr>
              <a:t>are</a:t>
            </a:r>
            <a:r>
              <a:rPr lang="sv-SE" baseline="0" dirty="0" smtClean="0">
                <a:solidFill>
                  <a:schemeClr val="tx1"/>
                </a:solidFill>
              </a:rPr>
              <a:t> </a:t>
            </a:r>
            <a:r>
              <a:rPr lang="sv-SE" baseline="0" dirty="0" err="1" smtClean="0">
                <a:solidFill>
                  <a:schemeClr val="tx1"/>
                </a:solidFill>
              </a:rPr>
              <a:t>producing</a:t>
            </a:r>
            <a:r>
              <a:rPr lang="sv-SE" baseline="0" dirty="0" smtClean="0">
                <a:solidFill>
                  <a:schemeClr val="tx1"/>
                </a:solidFill>
              </a:rPr>
              <a:t> </a:t>
            </a:r>
            <a:r>
              <a:rPr lang="sv-SE" baseline="0" dirty="0" err="1" smtClean="0">
                <a:solidFill>
                  <a:schemeClr val="tx1"/>
                </a:solidFill>
              </a:rPr>
              <a:t>almost</a:t>
            </a:r>
            <a:r>
              <a:rPr lang="sv-SE" baseline="0" dirty="0" smtClean="0">
                <a:solidFill>
                  <a:schemeClr val="tx1"/>
                </a:solidFill>
              </a:rPr>
              <a:t> a </a:t>
            </a:r>
            <a:r>
              <a:rPr lang="sv-SE" baseline="0" dirty="0" err="1" smtClean="0">
                <a:solidFill>
                  <a:schemeClr val="tx1"/>
                </a:solidFill>
              </a:rPr>
              <a:t>constant</a:t>
            </a:r>
            <a:r>
              <a:rPr lang="sv-SE" baseline="0" dirty="0" smtClean="0">
                <a:solidFill>
                  <a:schemeClr val="tx1"/>
                </a:solidFill>
              </a:rPr>
              <a:t> output </a:t>
            </a:r>
            <a:r>
              <a:rPr lang="sv-SE" baseline="0" dirty="0" err="1" smtClean="0">
                <a:solidFill>
                  <a:schemeClr val="tx1"/>
                </a:solidFill>
              </a:rPr>
              <a:t>due</a:t>
            </a:r>
            <a:r>
              <a:rPr lang="sv-SE" baseline="0" dirty="0" smtClean="0">
                <a:solidFill>
                  <a:schemeClr val="tx1"/>
                </a:solidFill>
              </a:rPr>
              <a:t> to the </a:t>
            </a:r>
            <a:r>
              <a:rPr lang="sv-SE" baseline="0" dirty="0" err="1" smtClean="0">
                <a:solidFill>
                  <a:schemeClr val="tx1"/>
                </a:solidFill>
              </a:rPr>
              <a:t>constant</a:t>
            </a:r>
            <a:r>
              <a:rPr lang="sv-SE" baseline="0" dirty="0" smtClean="0">
                <a:solidFill>
                  <a:schemeClr val="tx1"/>
                </a:solidFill>
              </a:rPr>
              <a:t> </a:t>
            </a:r>
            <a:r>
              <a:rPr lang="sv-SE" baseline="0" dirty="0" err="1" smtClean="0">
                <a:solidFill>
                  <a:schemeClr val="tx1"/>
                </a:solidFill>
              </a:rPr>
              <a:t>water</a:t>
            </a:r>
            <a:r>
              <a:rPr lang="sv-SE" baseline="0" dirty="0" smtClean="0">
                <a:solidFill>
                  <a:schemeClr val="tx1"/>
                </a:solidFill>
              </a:rPr>
              <a:t> </a:t>
            </a:r>
            <a:r>
              <a:rPr lang="sv-SE" baseline="0" dirty="0" err="1" smtClean="0">
                <a:solidFill>
                  <a:schemeClr val="tx1"/>
                </a:solidFill>
              </a:rPr>
              <a:t>availability</a:t>
            </a:r>
            <a:r>
              <a:rPr lang="sv-SE" baseline="0" dirty="0" smtClean="0">
                <a:solidFill>
                  <a:schemeClr val="tx1"/>
                </a:solidFill>
              </a:rPr>
              <a:t>. </a:t>
            </a:r>
            <a:endParaRPr lang="sv-SE" baseline="0" dirty="0">
              <a:solidFill>
                <a:schemeClr val="tx1"/>
              </a:solidFill>
            </a:endParaRPr>
          </a:p>
          <a:p>
            <a:r>
              <a:rPr lang="sv-SE" baseline="0" dirty="0" err="1" smtClean="0">
                <a:solidFill>
                  <a:schemeClr val="tx1"/>
                </a:solidFill>
              </a:rPr>
              <a:t>Whereas</a:t>
            </a:r>
            <a:r>
              <a:rPr lang="sv-SE" baseline="0" dirty="0" smtClean="0">
                <a:solidFill>
                  <a:schemeClr val="tx1"/>
                </a:solidFill>
              </a:rPr>
              <a:t> on the </a:t>
            </a:r>
            <a:r>
              <a:rPr lang="sv-SE" baseline="0" dirty="0" err="1" smtClean="0">
                <a:solidFill>
                  <a:schemeClr val="tx1"/>
                </a:solidFill>
              </a:rPr>
              <a:t>Blue</a:t>
            </a:r>
            <a:r>
              <a:rPr lang="sv-SE" baseline="0" dirty="0" smtClean="0">
                <a:solidFill>
                  <a:schemeClr val="tx1"/>
                </a:solidFill>
              </a:rPr>
              <a:t> </a:t>
            </a:r>
            <a:r>
              <a:rPr lang="sv-SE" baseline="0" dirty="0" err="1" smtClean="0">
                <a:solidFill>
                  <a:schemeClr val="tx1"/>
                </a:solidFill>
              </a:rPr>
              <a:t>Nile</a:t>
            </a:r>
            <a:r>
              <a:rPr lang="sv-SE" baseline="0" dirty="0" smtClean="0">
                <a:solidFill>
                  <a:schemeClr val="tx1"/>
                </a:solidFill>
              </a:rPr>
              <a:t> and </a:t>
            </a:r>
            <a:r>
              <a:rPr lang="sv-SE" baseline="0" dirty="0" err="1" smtClean="0">
                <a:solidFill>
                  <a:schemeClr val="tx1"/>
                </a:solidFill>
              </a:rPr>
              <a:t>therefore</a:t>
            </a:r>
            <a:r>
              <a:rPr lang="sv-SE" baseline="0" dirty="0" smtClean="0">
                <a:solidFill>
                  <a:schemeClr val="tx1"/>
                </a:solidFill>
              </a:rPr>
              <a:t> </a:t>
            </a:r>
            <a:r>
              <a:rPr lang="sv-SE" baseline="0" dirty="0" err="1" smtClean="0">
                <a:solidFill>
                  <a:schemeClr val="tx1"/>
                </a:solidFill>
              </a:rPr>
              <a:t>also</a:t>
            </a:r>
            <a:r>
              <a:rPr lang="sv-SE" baseline="0" dirty="0" smtClean="0">
                <a:solidFill>
                  <a:schemeClr val="tx1"/>
                </a:solidFill>
              </a:rPr>
              <a:t> on the Main </a:t>
            </a:r>
            <a:r>
              <a:rPr lang="sv-SE" baseline="0" dirty="0" err="1" smtClean="0">
                <a:solidFill>
                  <a:schemeClr val="tx1"/>
                </a:solidFill>
              </a:rPr>
              <a:t>Nile</a:t>
            </a:r>
            <a:r>
              <a:rPr lang="sv-SE" baseline="0" dirty="0" smtClean="0">
                <a:solidFill>
                  <a:schemeClr val="tx1"/>
                </a:solidFill>
              </a:rPr>
              <a:t> a strong </a:t>
            </a:r>
            <a:r>
              <a:rPr lang="sv-SE" baseline="0" dirty="0" err="1" smtClean="0">
                <a:solidFill>
                  <a:schemeClr val="tx1"/>
                </a:solidFill>
              </a:rPr>
              <a:t>seasonality</a:t>
            </a:r>
            <a:r>
              <a:rPr lang="sv-SE" baseline="0" dirty="0" smtClean="0">
                <a:solidFill>
                  <a:schemeClr val="tx1"/>
                </a:solidFill>
              </a:rPr>
              <a:t> </a:t>
            </a:r>
            <a:r>
              <a:rPr lang="sv-SE" baseline="0" dirty="0" err="1" smtClean="0">
                <a:solidFill>
                  <a:schemeClr val="tx1"/>
                </a:solidFill>
              </a:rPr>
              <a:t>can</a:t>
            </a:r>
            <a:r>
              <a:rPr lang="sv-SE" baseline="0" dirty="0" smtClean="0">
                <a:solidFill>
                  <a:schemeClr val="tx1"/>
                </a:solidFill>
              </a:rPr>
              <a:t> be </a:t>
            </a:r>
            <a:r>
              <a:rPr lang="sv-SE" baseline="0" dirty="0" err="1" smtClean="0">
                <a:solidFill>
                  <a:schemeClr val="tx1"/>
                </a:solidFill>
              </a:rPr>
              <a:t>observed</a:t>
            </a:r>
            <a:r>
              <a:rPr lang="sv-SE" baseline="0" dirty="0" smtClean="0">
                <a:solidFill>
                  <a:schemeClr val="tx1"/>
                </a:solidFill>
              </a:rPr>
              <a:t>. </a:t>
            </a:r>
            <a:r>
              <a:rPr lang="sv-SE" baseline="0" dirty="0" err="1" smtClean="0">
                <a:solidFill>
                  <a:schemeClr val="tx1"/>
                </a:solidFill>
              </a:rPr>
              <a:t>This</a:t>
            </a:r>
            <a:r>
              <a:rPr lang="sv-SE" baseline="0" dirty="0" smtClean="0">
                <a:solidFill>
                  <a:schemeClr val="tx1"/>
                </a:solidFill>
              </a:rPr>
              <a:t> </a:t>
            </a:r>
            <a:r>
              <a:rPr lang="sv-SE" baseline="0" dirty="0" err="1" smtClean="0">
                <a:solidFill>
                  <a:schemeClr val="tx1"/>
                </a:solidFill>
              </a:rPr>
              <a:t>would</a:t>
            </a:r>
            <a:r>
              <a:rPr lang="sv-SE" baseline="0" dirty="0" smtClean="0">
                <a:solidFill>
                  <a:schemeClr val="tx1"/>
                </a:solidFill>
              </a:rPr>
              <a:t> </a:t>
            </a:r>
            <a:r>
              <a:rPr lang="sv-SE" baseline="0" dirty="0" err="1" smtClean="0">
                <a:solidFill>
                  <a:schemeClr val="tx1"/>
                </a:solidFill>
              </a:rPr>
              <a:t>then</a:t>
            </a:r>
            <a:r>
              <a:rPr lang="sv-SE" baseline="0" dirty="0" smtClean="0">
                <a:solidFill>
                  <a:schemeClr val="tx1"/>
                </a:solidFill>
              </a:rPr>
              <a:t> </a:t>
            </a:r>
            <a:r>
              <a:rPr lang="sv-SE" baseline="0" dirty="0" err="1" smtClean="0">
                <a:solidFill>
                  <a:schemeClr val="tx1"/>
                </a:solidFill>
              </a:rPr>
              <a:t>also</a:t>
            </a:r>
            <a:r>
              <a:rPr lang="sv-SE" baseline="0" dirty="0" smtClean="0">
                <a:solidFill>
                  <a:schemeClr val="tx1"/>
                </a:solidFill>
              </a:rPr>
              <a:t> be </a:t>
            </a:r>
            <a:r>
              <a:rPr lang="sv-SE" baseline="0" dirty="0" err="1" smtClean="0">
                <a:solidFill>
                  <a:schemeClr val="tx1"/>
                </a:solidFill>
              </a:rPr>
              <a:t>reflected</a:t>
            </a:r>
            <a:r>
              <a:rPr lang="sv-SE" baseline="0" dirty="0" smtClean="0">
                <a:solidFill>
                  <a:schemeClr val="tx1"/>
                </a:solidFill>
              </a:rPr>
              <a:t> in the </a:t>
            </a:r>
            <a:r>
              <a:rPr lang="sv-SE" baseline="0" dirty="0" err="1" smtClean="0">
                <a:solidFill>
                  <a:schemeClr val="tx1"/>
                </a:solidFill>
              </a:rPr>
              <a:t>production</a:t>
            </a:r>
            <a:r>
              <a:rPr lang="sv-SE" baseline="0" dirty="0" smtClean="0">
                <a:solidFill>
                  <a:schemeClr val="tx1"/>
                </a:solidFill>
              </a:rPr>
              <a:t> </a:t>
            </a:r>
            <a:r>
              <a:rPr lang="sv-SE" baseline="0" dirty="0" err="1" smtClean="0">
                <a:solidFill>
                  <a:schemeClr val="tx1"/>
                </a:solidFill>
              </a:rPr>
              <a:t>pattern</a:t>
            </a:r>
            <a:r>
              <a:rPr lang="sv-SE" baseline="0" dirty="0" smtClean="0">
                <a:solidFill>
                  <a:schemeClr val="tx1"/>
                </a:solidFill>
              </a:rPr>
              <a:t> </a:t>
            </a:r>
            <a:r>
              <a:rPr lang="sv-SE" baseline="0" dirty="0" err="1" smtClean="0">
                <a:solidFill>
                  <a:schemeClr val="tx1"/>
                </a:solidFill>
              </a:rPr>
              <a:t>of</a:t>
            </a:r>
            <a:r>
              <a:rPr lang="sv-SE" baseline="0" dirty="0" smtClean="0">
                <a:solidFill>
                  <a:schemeClr val="tx1"/>
                </a:solidFill>
              </a:rPr>
              <a:t> Run-</a:t>
            </a:r>
            <a:r>
              <a:rPr lang="sv-SE" baseline="0" dirty="0" err="1" smtClean="0">
                <a:solidFill>
                  <a:schemeClr val="tx1"/>
                </a:solidFill>
              </a:rPr>
              <a:t>Of</a:t>
            </a:r>
            <a:r>
              <a:rPr lang="sv-SE" baseline="0" dirty="0" smtClean="0">
                <a:solidFill>
                  <a:schemeClr val="tx1"/>
                </a:solidFill>
              </a:rPr>
              <a:t>-River </a:t>
            </a:r>
            <a:r>
              <a:rPr lang="sv-SE" baseline="0" dirty="0" err="1" smtClean="0">
                <a:solidFill>
                  <a:schemeClr val="tx1"/>
                </a:solidFill>
              </a:rPr>
              <a:t>power</a:t>
            </a:r>
            <a:r>
              <a:rPr lang="sv-SE" baseline="0" dirty="0" smtClean="0">
                <a:solidFill>
                  <a:schemeClr val="tx1"/>
                </a:solidFill>
              </a:rPr>
              <a:t> plants on </a:t>
            </a:r>
            <a:r>
              <a:rPr lang="sv-SE" baseline="0" dirty="0" err="1" smtClean="0">
                <a:solidFill>
                  <a:schemeClr val="tx1"/>
                </a:solidFill>
              </a:rPr>
              <a:t>these</a:t>
            </a:r>
            <a:r>
              <a:rPr lang="sv-SE" baseline="0" dirty="0" smtClean="0">
                <a:solidFill>
                  <a:schemeClr val="tx1"/>
                </a:solidFill>
              </a:rPr>
              <a:t> </a:t>
            </a:r>
            <a:r>
              <a:rPr lang="sv-SE" baseline="0" dirty="0" err="1" smtClean="0">
                <a:solidFill>
                  <a:schemeClr val="tx1"/>
                </a:solidFill>
              </a:rPr>
              <a:t>rivers</a:t>
            </a:r>
            <a:r>
              <a:rPr lang="sv-SE" baseline="0" dirty="0" smtClean="0">
                <a:solidFill>
                  <a:schemeClr val="tx1"/>
                </a:solidFill>
              </a:rPr>
              <a:t>. </a:t>
            </a:r>
            <a:r>
              <a:rPr lang="sv-SE" baseline="0" dirty="0" err="1" smtClean="0">
                <a:solidFill>
                  <a:schemeClr val="tx1"/>
                </a:solidFill>
              </a:rPr>
              <a:t>However</a:t>
            </a:r>
            <a:r>
              <a:rPr lang="sv-SE" baseline="0" dirty="0" smtClean="0">
                <a:solidFill>
                  <a:schemeClr val="tx1"/>
                </a:solidFill>
              </a:rPr>
              <a:t>, </a:t>
            </a:r>
            <a:r>
              <a:rPr lang="sv-SE" baseline="0" dirty="0" err="1" smtClean="0">
                <a:solidFill>
                  <a:schemeClr val="tx1"/>
                </a:solidFill>
              </a:rPr>
              <a:t>reservoirs</a:t>
            </a:r>
            <a:r>
              <a:rPr lang="sv-SE" baseline="0" dirty="0" smtClean="0">
                <a:solidFill>
                  <a:schemeClr val="tx1"/>
                </a:solidFill>
              </a:rPr>
              <a:t> </a:t>
            </a:r>
            <a:r>
              <a:rPr lang="sv-SE" baseline="0" dirty="0" err="1" smtClean="0">
                <a:solidFill>
                  <a:schemeClr val="tx1"/>
                </a:solidFill>
              </a:rPr>
              <a:t>allow</a:t>
            </a:r>
            <a:r>
              <a:rPr lang="sv-SE" baseline="0" dirty="0" smtClean="0">
                <a:solidFill>
                  <a:schemeClr val="tx1"/>
                </a:solidFill>
              </a:rPr>
              <a:t> to </a:t>
            </a:r>
            <a:r>
              <a:rPr lang="sv-SE" baseline="0" dirty="0" err="1" smtClean="0">
                <a:solidFill>
                  <a:schemeClr val="tx1"/>
                </a:solidFill>
              </a:rPr>
              <a:t>shift</a:t>
            </a:r>
            <a:r>
              <a:rPr lang="sv-SE" baseline="0" dirty="0" smtClean="0">
                <a:solidFill>
                  <a:schemeClr val="tx1"/>
                </a:solidFill>
              </a:rPr>
              <a:t> the </a:t>
            </a:r>
            <a:r>
              <a:rPr lang="sv-SE" baseline="0" dirty="0" err="1" smtClean="0">
                <a:solidFill>
                  <a:schemeClr val="tx1"/>
                </a:solidFill>
              </a:rPr>
              <a:t>production</a:t>
            </a:r>
            <a:r>
              <a:rPr lang="sv-SE" baseline="0" dirty="0" smtClean="0">
                <a:solidFill>
                  <a:schemeClr val="tx1"/>
                </a:solidFill>
              </a:rPr>
              <a:t> by </a:t>
            </a:r>
            <a:r>
              <a:rPr lang="sv-SE" baseline="0" dirty="0" err="1" smtClean="0">
                <a:solidFill>
                  <a:schemeClr val="tx1"/>
                </a:solidFill>
              </a:rPr>
              <a:t>storing</a:t>
            </a:r>
            <a:r>
              <a:rPr lang="sv-SE" baseline="0" dirty="0" smtClean="0">
                <a:solidFill>
                  <a:schemeClr val="tx1"/>
                </a:solidFill>
              </a:rPr>
              <a:t> the </a:t>
            </a:r>
            <a:r>
              <a:rPr lang="sv-SE" baseline="0" dirty="0" err="1" smtClean="0">
                <a:solidFill>
                  <a:schemeClr val="tx1"/>
                </a:solidFill>
              </a:rPr>
              <a:t>water</a:t>
            </a:r>
            <a:r>
              <a:rPr lang="sv-SE" baseline="0" dirty="0" smtClean="0">
                <a:solidFill>
                  <a:schemeClr val="tx1"/>
                </a:solidFill>
              </a:rPr>
              <a:t> and </a:t>
            </a:r>
            <a:r>
              <a:rPr lang="sv-SE" baseline="0" dirty="0" err="1" smtClean="0">
                <a:solidFill>
                  <a:schemeClr val="tx1"/>
                </a:solidFill>
              </a:rPr>
              <a:t>using</a:t>
            </a:r>
            <a:r>
              <a:rPr lang="sv-SE" baseline="0" dirty="0" smtClean="0">
                <a:solidFill>
                  <a:schemeClr val="tx1"/>
                </a:solidFill>
              </a:rPr>
              <a:t> it at a later </a:t>
            </a:r>
            <a:r>
              <a:rPr lang="sv-SE" baseline="0" dirty="0" err="1" smtClean="0">
                <a:solidFill>
                  <a:schemeClr val="tx1"/>
                </a:solidFill>
              </a:rPr>
              <a:t>point</a:t>
            </a:r>
            <a:r>
              <a:rPr lang="sv-SE" baseline="0" dirty="0" smtClean="0">
                <a:solidFill>
                  <a:schemeClr val="tx1"/>
                </a:solidFill>
              </a:rPr>
              <a:t> for </a:t>
            </a:r>
            <a:r>
              <a:rPr lang="sv-SE" baseline="0" dirty="0" err="1" smtClean="0">
                <a:solidFill>
                  <a:schemeClr val="tx1"/>
                </a:solidFill>
              </a:rPr>
              <a:t>power</a:t>
            </a:r>
            <a:r>
              <a:rPr lang="sv-SE" baseline="0" dirty="0" smtClean="0">
                <a:solidFill>
                  <a:schemeClr val="tx1"/>
                </a:solidFill>
              </a:rPr>
              <a:t> </a:t>
            </a:r>
            <a:r>
              <a:rPr lang="sv-SE" baseline="0" dirty="0" err="1" smtClean="0">
                <a:solidFill>
                  <a:schemeClr val="tx1"/>
                </a:solidFill>
              </a:rPr>
              <a:t>production</a:t>
            </a:r>
            <a:r>
              <a:rPr lang="sv-SE" baseline="0" dirty="0" smtClean="0">
                <a:solidFill>
                  <a:schemeClr val="tx1"/>
                </a:solidFill>
              </a:rPr>
              <a:t>.</a:t>
            </a:r>
            <a:endParaRPr lang="sv-SE" baseline="0" dirty="0">
              <a:solidFill>
                <a:schemeClr val="tx1"/>
              </a:solidFill>
            </a:endParaRPr>
          </a:p>
        </p:txBody>
      </p:sp>
      <p:sp>
        <p:nvSpPr>
          <p:cNvPr id="4" name="Slide Number Placeholder 3"/>
          <p:cNvSpPr>
            <a:spLocks noGrp="1"/>
          </p:cNvSpPr>
          <p:nvPr>
            <p:ph type="sldNum" sz="quarter" idx="10"/>
          </p:nvPr>
        </p:nvSpPr>
        <p:spPr/>
        <p:txBody>
          <a:bodyPr/>
          <a:lstStyle/>
          <a:p>
            <a:fld id="{AE91B068-BE6A-4C82-9505-14C84DEFDB7E}" type="slidenum">
              <a:rPr lang="en-US" smtClean="0"/>
              <a:t>10</a:t>
            </a:fld>
            <a:endParaRPr lang="en-US"/>
          </a:p>
        </p:txBody>
      </p:sp>
    </p:spTree>
    <p:extLst>
      <p:ext uri="{BB962C8B-B14F-4D97-AF65-F5344CB8AC3E}">
        <p14:creationId xmlns:p14="http://schemas.microsoft.com/office/powerpoint/2010/main" val="2578937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aseline="0" noProof="0" dirty="0" smtClean="0"/>
              <a:t>In the here shown table we have a summary of technical performance and costs parameter. It is distinguished between very small, small, and large hydro power plants. Hydro power plants have longer technical life times than most other power generation technologies. The capacity factor is of course strongly depending on the location of the power plant. </a:t>
            </a:r>
          </a:p>
          <a:p>
            <a:r>
              <a:rPr lang="en-GB" baseline="0" noProof="0" dirty="0" smtClean="0"/>
              <a:t>Investment cost are often also referred to as capital cost and consider the cost for infrastructure, technology and installation. </a:t>
            </a:r>
          </a:p>
          <a:p>
            <a:r>
              <a:rPr lang="en-GB" baseline="0" noProof="0" dirty="0" smtClean="0"/>
              <a:t>The OM cost are the fixed costs assigned to the operation and maintenance of the power plant.</a:t>
            </a:r>
          </a:p>
        </p:txBody>
      </p:sp>
      <p:sp>
        <p:nvSpPr>
          <p:cNvPr id="4" name="Slide Number Placeholder 3"/>
          <p:cNvSpPr>
            <a:spLocks noGrp="1"/>
          </p:cNvSpPr>
          <p:nvPr>
            <p:ph type="sldNum" sz="quarter" idx="10"/>
          </p:nvPr>
        </p:nvSpPr>
        <p:spPr/>
        <p:txBody>
          <a:bodyPr/>
          <a:lstStyle/>
          <a:p>
            <a:fld id="{AE91B068-BE6A-4C82-9505-14C84DEFDB7E}" type="slidenum">
              <a:rPr lang="en-US" smtClean="0"/>
              <a:t>11</a:t>
            </a:fld>
            <a:endParaRPr lang="en-US"/>
          </a:p>
        </p:txBody>
      </p:sp>
    </p:spTree>
    <p:extLst>
      <p:ext uri="{BB962C8B-B14F-4D97-AF65-F5344CB8AC3E}">
        <p14:creationId xmlns:p14="http://schemas.microsoft.com/office/powerpoint/2010/main" val="4212713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noProof="0" dirty="0" smtClean="0"/>
              <a:t>This is a general</a:t>
            </a:r>
            <a:r>
              <a:rPr lang="en-GB" baseline="0" noProof="0" dirty="0" smtClean="0"/>
              <a:t> figure of a hydropower plant, but it does not need to have a reservoir. And there is also 1) pumped storage </a:t>
            </a:r>
            <a:r>
              <a:rPr lang="en-GB" u="sng" baseline="0" noProof="0" dirty="0" smtClean="0">
                <a:solidFill>
                  <a:srgbClr val="00B050"/>
                </a:solidFill>
              </a:rPr>
              <a:t>and 2) run of river hydropower plants</a:t>
            </a:r>
            <a:r>
              <a:rPr lang="en-GB" baseline="0" noProof="0" dirty="0" smtClean="0"/>
              <a:t>. How to model these will be covered later. </a:t>
            </a:r>
            <a:endParaRPr lang="en-GB" noProof="0" dirty="0" smtClean="0"/>
          </a:p>
          <a:p>
            <a:endParaRPr lang="en-GB" noProof="0" dirty="0" smtClean="0"/>
          </a:p>
          <a:p>
            <a:r>
              <a:rPr lang="en-GB" baseline="0" noProof="0" dirty="0" smtClean="0"/>
              <a:t>The fundamental principle of a hydro power plant is to convert the kinetic energy of water that is flowing from a higher to a lower location to mechanical and then electrical energy.</a:t>
            </a:r>
          </a:p>
          <a:p>
            <a:r>
              <a:rPr lang="en-GB" baseline="0" noProof="0" dirty="0" smtClean="0"/>
              <a:t>In the graphic we see on the left hand side water at a higher elevation than the water on the right hand side. In between we see a dam through which the water has to pass to continue its  way through the river. </a:t>
            </a:r>
          </a:p>
          <a:p>
            <a:r>
              <a:rPr lang="en-GB" baseline="0" noProof="0" dirty="0" smtClean="0"/>
              <a:t>In the dam the water passes through the turbine which converts the kinetic energy of the water to mechanical energy. This then drives a generator which converts the mechanical energy to electricity. The electricity is then fed into the transmission system.</a:t>
            </a:r>
            <a:endParaRPr lang="en-GB" baseline="0" noProof="0" dirty="0"/>
          </a:p>
        </p:txBody>
      </p:sp>
      <p:sp>
        <p:nvSpPr>
          <p:cNvPr id="4" name="Slide Number Placeholder 3"/>
          <p:cNvSpPr>
            <a:spLocks noGrp="1"/>
          </p:cNvSpPr>
          <p:nvPr>
            <p:ph type="sldNum" sz="quarter" idx="10"/>
          </p:nvPr>
        </p:nvSpPr>
        <p:spPr/>
        <p:txBody>
          <a:bodyPr/>
          <a:lstStyle/>
          <a:p>
            <a:fld id="{AE91B068-BE6A-4C82-9505-14C84DEFDB7E}" type="slidenum">
              <a:rPr lang="en-US" smtClean="0"/>
              <a:t>2</a:t>
            </a:fld>
            <a:endParaRPr lang="en-US"/>
          </a:p>
        </p:txBody>
      </p:sp>
    </p:spTree>
    <p:extLst>
      <p:ext uri="{BB962C8B-B14F-4D97-AF65-F5344CB8AC3E}">
        <p14:creationId xmlns:p14="http://schemas.microsoft.com/office/powerpoint/2010/main" val="8537435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Let’s now</a:t>
            </a:r>
            <a:r>
              <a:rPr lang="en-GB" baseline="0" dirty="0" smtClean="0"/>
              <a:t> have a look on the different kinds of hydro power plants that exist.</a:t>
            </a:r>
            <a:endParaRPr lang="sv-SE" dirty="0"/>
          </a:p>
        </p:txBody>
      </p:sp>
      <p:sp>
        <p:nvSpPr>
          <p:cNvPr id="4" name="Slide Number Placeholder 3"/>
          <p:cNvSpPr>
            <a:spLocks noGrp="1"/>
          </p:cNvSpPr>
          <p:nvPr>
            <p:ph type="sldNum" sz="quarter" idx="10"/>
          </p:nvPr>
        </p:nvSpPr>
        <p:spPr/>
        <p:txBody>
          <a:bodyPr/>
          <a:lstStyle/>
          <a:p>
            <a:fld id="{AE91B068-BE6A-4C82-9505-14C84DEFDB7E}" type="slidenum">
              <a:rPr lang="en-US" smtClean="0"/>
              <a:t>3</a:t>
            </a:fld>
            <a:endParaRPr lang="en-US"/>
          </a:p>
        </p:txBody>
      </p:sp>
    </p:spTree>
    <p:extLst>
      <p:ext uri="{BB962C8B-B14F-4D97-AF65-F5344CB8AC3E}">
        <p14:creationId xmlns:p14="http://schemas.microsoft.com/office/powerpoint/2010/main" val="230684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Specification type refers to classification based on structural issues and the category of load the power plant is intended to satisfy</a:t>
            </a:r>
          </a:p>
          <a:p>
            <a:endParaRPr lang="en-US" dirty="0"/>
          </a:p>
          <a:p>
            <a:r>
              <a:rPr lang="en-US" dirty="0"/>
              <a:t>Run-of-the-river plants :  Plants that channels flowing water from a river through a canal </a:t>
            </a:r>
            <a:r>
              <a:rPr lang="en-US" dirty="0" smtClean="0"/>
              <a:t>or penstock to </a:t>
            </a:r>
            <a:r>
              <a:rPr lang="en-US" dirty="0"/>
              <a:t>spin a turbine. Typically a run-of-river plant will have little or no storage facility. Run-of-river provides a continuous supply of electricity (base load), with some flexibility of operation for daily fluctuations in </a:t>
            </a:r>
            <a:r>
              <a:rPr lang="en-US" dirty="0" smtClean="0"/>
              <a:t>demand.</a:t>
            </a:r>
          </a:p>
          <a:p>
            <a:endParaRPr lang="en-US" dirty="0"/>
          </a:p>
          <a:p>
            <a:r>
              <a:rPr lang="en-US" dirty="0"/>
              <a:t>Storage hydropower: Plants facility that uses a dam to store water in a reservoir. Electricity is produced by releasing water from the reservoir through a turbine, which activates a generator. Storage hydropower provides base load as well as the ability to be shut down and started up at short notice according the demands of the system (peak load). It can offer enough storage capacity to operate independently of the hydrological inflow for many weeks or even </a:t>
            </a:r>
            <a:r>
              <a:rPr lang="en-US" dirty="0" smtClean="0"/>
              <a:t>months.</a:t>
            </a:r>
          </a:p>
          <a:p>
            <a:endParaRPr lang="en-US" dirty="0"/>
          </a:p>
          <a:p>
            <a:r>
              <a:rPr lang="en-US" dirty="0"/>
              <a:t>Pumped-storage hydropower: This facility provides peak-load supply, harnessing water which is cycled between a lower and upper reservoir by pumps which use surplus energy from the system at times of low demand. When electricity demand is high, water is released back to the lower reservoir through turbines to produce </a:t>
            </a:r>
            <a:r>
              <a:rPr lang="en-US" dirty="0" smtClean="0"/>
              <a:t>electricity.</a:t>
            </a:r>
            <a:endParaRPr lang="en-US" dirty="0"/>
          </a:p>
        </p:txBody>
      </p:sp>
      <p:sp>
        <p:nvSpPr>
          <p:cNvPr id="4" name="Slide Number Placeholder 3"/>
          <p:cNvSpPr>
            <a:spLocks noGrp="1"/>
          </p:cNvSpPr>
          <p:nvPr>
            <p:ph type="sldNum" sz="quarter" idx="10"/>
          </p:nvPr>
        </p:nvSpPr>
        <p:spPr/>
        <p:txBody>
          <a:bodyPr/>
          <a:lstStyle/>
          <a:p>
            <a:fld id="{AE91B068-BE6A-4C82-9505-14C84DEFDB7E}" type="slidenum">
              <a:rPr lang="en-US" smtClean="0"/>
              <a:t>4</a:t>
            </a:fld>
            <a:endParaRPr lang="en-US"/>
          </a:p>
        </p:txBody>
      </p:sp>
    </p:spTree>
    <p:extLst>
      <p:ext uri="{BB962C8B-B14F-4D97-AF65-F5344CB8AC3E}">
        <p14:creationId xmlns:p14="http://schemas.microsoft.com/office/powerpoint/2010/main" val="2724858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On this</a:t>
            </a:r>
            <a:r>
              <a:rPr lang="en-GB" baseline="0" dirty="0" smtClean="0"/>
              <a:t> slide we see three different types of hydro power plants, which are distinguished by their head. A low head implies that the reservoir could be almost completely emptied while a high head allows only a relatively small amount of the reservoir content to be used for power generation. </a:t>
            </a:r>
          </a:p>
          <a:p>
            <a:r>
              <a:rPr lang="en-GB" baseline="0" dirty="0" smtClean="0"/>
              <a:t>This has also implications on the operation of the power plant. A low head offers the option to store energy by holding back water. This stored energy can be used flexibly to balance the electricity system. However, the higher the head the less flexible the operation will be.</a:t>
            </a:r>
            <a:endParaRPr lang="en-GB" dirty="0" smtClean="0"/>
          </a:p>
        </p:txBody>
      </p:sp>
      <p:sp>
        <p:nvSpPr>
          <p:cNvPr id="4" name="Slide Number Placeholder 3"/>
          <p:cNvSpPr>
            <a:spLocks noGrp="1"/>
          </p:cNvSpPr>
          <p:nvPr>
            <p:ph type="sldNum" sz="quarter" idx="10"/>
          </p:nvPr>
        </p:nvSpPr>
        <p:spPr/>
        <p:txBody>
          <a:bodyPr/>
          <a:lstStyle/>
          <a:p>
            <a:fld id="{AE91B068-BE6A-4C82-9505-14C84DEFDB7E}" type="slidenum">
              <a:rPr lang="en-US" smtClean="0"/>
              <a:t>5</a:t>
            </a:fld>
            <a:endParaRPr lang="en-US"/>
          </a:p>
        </p:txBody>
      </p:sp>
    </p:spTree>
    <p:extLst>
      <p:ext uri="{BB962C8B-B14F-4D97-AF65-F5344CB8AC3E}">
        <p14:creationId xmlns:p14="http://schemas.microsoft.com/office/powerpoint/2010/main" val="872409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smtClean="0">
                <a:solidFill>
                  <a:srgbClr val="FF0000"/>
                </a:solidFill>
                <a:latin typeface="Times New Roman" pitchFamily="18" charset="0"/>
                <a:cs typeface="Times New Roman" pitchFamily="18" charset="0"/>
              </a:rPr>
              <a:t>Hydro power dams</a:t>
            </a:r>
            <a:r>
              <a:rPr lang="en-US" b="0" baseline="0" dirty="0" smtClean="0">
                <a:solidFill>
                  <a:srgbClr val="FF0000"/>
                </a:solidFill>
                <a:latin typeface="Times New Roman" pitchFamily="18" charset="0"/>
                <a:cs typeface="Times New Roman" pitchFamily="18" charset="0"/>
              </a:rPr>
              <a:t> can work as single stage power plants or in a hydrological sequence.</a:t>
            </a:r>
            <a:endParaRPr lang="en-US" b="0" dirty="0" smtClean="0">
              <a:solidFill>
                <a:srgbClr val="FF0000"/>
              </a:solidFill>
              <a:latin typeface="Times New Roman" pitchFamily="18" charset="0"/>
              <a:cs typeface="Times New Roman" pitchFamily="18" charset="0"/>
            </a:endParaRPr>
          </a:p>
          <a:p>
            <a:r>
              <a:rPr lang="en-US" dirty="0" smtClean="0">
                <a:latin typeface="Times New Roman" pitchFamily="18" charset="0"/>
                <a:cs typeface="Times New Roman" pitchFamily="18" charset="0"/>
              </a:rPr>
              <a:t>When </a:t>
            </a:r>
            <a:r>
              <a:rPr lang="en-US" dirty="0">
                <a:latin typeface="Times New Roman" pitchFamily="18" charset="0"/>
                <a:cs typeface="Times New Roman" pitchFamily="18" charset="0"/>
              </a:rPr>
              <a:t>the run off from a single hydropower plant is diverted back into river or for any other purpose other than power generation, the setup is known as </a:t>
            </a:r>
            <a:r>
              <a:rPr lang="en-US" b="1" dirty="0">
                <a:latin typeface="Times New Roman" pitchFamily="18" charset="0"/>
                <a:cs typeface="Times New Roman" pitchFamily="18" charset="0"/>
              </a:rPr>
              <a:t>Single Stage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latin typeface="Times New Roman" pitchFamily="18" charset="0"/>
                <a:cs typeface="Times New Roman" pitchFamily="18" charset="0"/>
              </a:rPr>
              <a:t>When </a:t>
            </a:r>
            <a:r>
              <a:rPr lang="en-US" dirty="0">
                <a:latin typeface="Times New Roman" pitchFamily="18" charset="0"/>
                <a:cs typeface="Times New Roman" pitchFamily="18" charset="0"/>
              </a:rPr>
              <a:t>two or more hydropower plants are used in series such that the  runoff discharge of one hydro power plant is </a:t>
            </a:r>
            <a:r>
              <a:rPr lang="en-US" dirty="0" smtClean="0">
                <a:latin typeface="Times New Roman" pitchFamily="18" charset="0"/>
                <a:cs typeface="Times New Roman" pitchFamily="18" charset="0"/>
              </a:rPr>
              <a:t>used </a:t>
            </a:r>
            <a:r>
              <a:rPr lang="en-US" dirty="0">
                <a:latin typeface="Times New Roman" pitchFamily="18" charset="0"/>
                <a:cs typeface="Times New Roman" pitchFamily="18" charset="0"/>
              </a:rPr>
              <a:t>as the is a intake discharge of the second hydro power plant such a system is known as </a:t>
            </a:r>
            <a:r>
              <a:rPr lang="en-US" b="1" dirty="0">
                <a:latin typeface="Times New Roman" pitchFamily="18" charset="0"/>
                <a:cs typeface="Times New Roman" pitchFamily="18" charset="0"/>
              </a:rPr>
              <a:t>Cascade hydropower plant.</a:t>
            </a:r>
          </a:p>
        </p:txBody>
      </p:sp>
      <p:sp>
        <p:nvSpPr>
          <p:cNvPr id="4" name="Slide Number Placeholder 3"/>
          <p:cNvSpPr>
            <a:spLocks noGrp="1"/>
          </p:cNvSpPr>
          <p:nvPr>
            <p:ph type="sldNum" sz="quarter" idx="10"/>
          </p:nvPr>
        </p:nvSpPr>
        <p:spPr/>
        <p:txBody>
          <a:bodyPr/>
          <a:lstStyle/>
          <a:p>
            <a:fld id="{AE91B068-BE6A-4C82-9505-14C84DEFDB7E}" type="slidenum">
              <a:rPr lang="en-US" smtClean="0"/>
              <a:t>6</a:t>
            </a:fld>
            <a:endParaRPr lang="en-US"/>
          </a:p>
        </p:txBody>
      </p:sp>
    </p:spTree>
    <p:extLst>
      <p:ext uri="{BB962C8B-B14F-4D97-AF65-F5344CB8AC3E}">
        <p14:creationId xmlns:p14="http://schemas.microsoft.com/office/powerpoint/2010/main" val="27777588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Times New Roman" pitchFamily="18" charset="0"/>
                <a:cs typeface="Times New Roman" pitchFamily="18" charset="0"/>
              </a:rPr>
              <a:t>Hydro</a:t>
            </a:r>
            <a:r>
              <a:rPr lang="en-US" baseline="0" dirty="0" smtClean="0">
                <a:latin typeface="Times New Roman" pitchFamily="18" charset="0"/>
                <a:cs typeface="Times New Roman" pitchFamily="18" charset="0"/>
              </a:rPr>
              <a:t> power plants with reservoir can also fulfill more than the purpose of producing electricity. For example Water supply, Irrigation and or flood control.</a:t>
            </a:r>
            <a:endParaRPr lang="en-US" dirty="0">
              <a:latin typeface="Times New Roman" pitchFamily="18" charset="0"/>
              <a:cs typeface="Times New Roman" pitchFamily="18" charset="0"/>
            </a:endParaRPr>
          </a:p>
        </p:txBody>
      </p:sp>
      <p:sp>
        <p:nvSpPr>
          <p:cNvPr id="4" name="Slide Number Placeholder 3"/>
          <p:cNvSpPr>
            <a:spLocks noGrp="1"/>
          </p:cNvSpPr>
          <p:nvPr>
            <p:ph type="sldNum" sz="quarter" idx="10"/>
          </p:nvPr>
        </p:nvSpPr>
        <p:spPr/>
        <p:txBody>
          <a:bodyPr/>
          <a:lstStyle/>
          <a:p>
            <a:fld id="{AE91B068-BE6A-4C82-9505-14C84DEFDB7E}" type="slidenum">
              <a:rPr lang="en-US" smtClean="0"/>
              <a:t>7</a:t>
            </a:fld>
            <a:endParaRPr lang="en-US"/>
          </a:p>
        </p:txBody>
      </p:sp>
    </p:spTree>
    <p:extLst>
      <p:ext uri="{BB962C8B-B14F-4D97-AF65-F5344CB8AC3E}">
        <p14:creationId xmlns:p14="http://schemas.microsoft.com/office/powerpoint/2010/main" val="29188890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Let’s now look</a:t>
            </a:r>
            <a:r>
              <a:rPr lang="en-GB" baseline="0" dirty="0" smtClean="0"/>
              <a:t> a bit closer on how hydro power plants can be characterized.</a:t>
            </a:r>
            <a:endParaRPr lang="sv-SE" dirty="0"/>
          </a:p>
        </p:txBody>
      </p:sp>
      <p:sp>
        <p:nvSpPr>
          <p:cNvPr id="4" name="Slide Number Placeholder 3"/>
          <p:cNvSpPr>
            <a:spLocks noGrp="1"/>
          </p:cNvSpPr>
          <p:nvPr>
            <p:ph type="sldNum" sz="quarter" idx="10"/>
          </p:nvPr>
        </p:nvSpPr>
        <p:spPr/>
        <p:txBody>
          <a:bodyPr/>
          <a:lstStyle/>
          <a:p>
            <a:fld id="{AE91B068-BE6A-4C82-9505-14C84DEFDB7E}" type="slidenum">
              <a:rPr lang="en-US" smtClean="0"/>
              <a:t>8</a:t>
            </a:fld>
            <a:endParaRPr lang="en-US"/>
          </a:p>
        </p:txBody>
      </p:sp>
    </p:spTree>
    <p:extLst>
      <p:ext uri="{BB962C8B-B14F-4D97-AF65-F5344CB8AC3E}">
        <p14:creationId xmlns:p14="http://schemas.microsoft.com/office/powerpoint/2010/main" val="36439652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Two important parameter to describe the</a:t>
            </a:r>
            <a:r>
              <a:rPr lang="en-US" baseline="0" dirty="0" smtClean="0"/>
              <a:t> availability of a technology in </a:t>
            </a:r>
            <a:r>
              <a:rPr lang="en-US" baseline="0" dirty="0" err="1" smtClean="0"/>
              <a:t>OSeMOSYS</a:t>
            </a:r>
            <a:r>
              <a:rPr lang="en-US" baseline="0" dirty="0" smtClean="0"/>
              <a:t> are the </a:t>
            </a:r>
            <a:r>
              <a:rPr lang="en-US" baseline="0" dirty="0" err="1" smtClean="0"/>
              <a:t>CapacityFactor</a:t>
            </a:r>
            <a:r>
              <a:rPr lang="en-US" baseline="0" dirty="0" smtClean="0"/>
              <a:t> and the </a:t>
            </a:r>
            <a:r>
              <a:rPr lang="en-US" baseline="0" dirty="0" err="1" smtClean="0"/>
              <a:t>AvailabilityFactor</a:t>
            </a:r>
            <a:r>
              <a:rPr lang="en-US" baseline="0" dirty="0" smtClean="0"/>
              <a:t>. </a:t>
            </a:r>
          </a:p>
          <a:p>
            <a:r>
              <a:rPr lang="en-US" baseline="0" dirty="0" smtClean="0"/>
              <a:t>The fact that</a:t>
            </a:r>
            <a:r>
              <a:rPr lang="en-US" dirty="0" smtClean="0"/>
              <a:t> </a:t>
            </a:r>
            <a:r>
              <a:rPr lang="en-US" dirty="0"/>
              <a:t>a plant </a:t>
            </a:r>
            <a:r>
              <a:rPr lang="en-US" dirty="0" smtClean="0"/>
              <a:t>exists </a:t>
            </a:r>
            <a:r>
              <a:rPr lang="en-US" dirty="0"/>
              <a:t>does not mean that it can generate all of </a:t>
            </a:r>
            <a:r>
              <a:rPr lang="en-US" dirty="0" smtClean="0"/>
              <a:t>the</a:t>
            </a:r>
            <a:r>
              <a:rPr lang="en-US" baseline="0" dirty="0" smtClean="0"/>
              <a:t> time</a:t>
            </a:r>
            <a:r>
              <a:rPr lang="en-US" dirty="0" smtClean="0"/>
              <a:t>. </a:t>
            </a:r>
            <a:r>
              <a:rPr lang="en-US" dirty="0"/>
              <a:t>For instance, a hydroelectric plant may be available, but </a:t>
            </a:r>
            <a:r>
              <a:rPr lang="en-US" dirty="0" smtClean="0"/>
              <a:t>there might not</a:t>
            </a:r>
            <a:r>
              <a:rPr lang="en-US" baseline="0" dirty="0" smtClean="0"/>
              <a:t> be sufficient water available</a:t>
            </a:r>
            <a:r>
              <a:rPr lang="en-US" dirty="0" smtClean="0"/>
              <a:t> </a:t>
            </a:r>
            <a:r>
              <a:rPr lang="en-US" dirty="0"/>
              <a:t>to reach its rated output</a:t>
            </a:r>
            <a:r>
              <a:rPr lang="en-US" dirty="0" smtClean="0"/>
              <a:t>.</a:t>
            </a:r>
          </a:p>
          <a:p>
            <a:r>
              <a:rPr lang="en-US" dirty="0" smtClean="0"/>
              <a:t>In</a:t>
            </a:r>
            <a:r>
              <a:rPr lang="en-US" baseline="0" dirty="0" smtClean="0"/>
              <a:t> </a:t>
            </a:r>
            <a:r>
              <a:rPr lang="en-US" baseline="0" dirty="0" err="1" smtClean="0"/>
              <a:t>OSeMOSYS</a:t>
            </a:r>
            <a:r>
              <a:rPr lang="en-US" baseline="0" dirty="0" smtClean="0"/>
              <a:t> the </a:t>
            </a:r>
            <a:r>
              <a:rPr lang="en-US" baseline="0" dirty="0" err="1" smtClean="0"/>
              <a:t>CapacityFactor</a:t>
            </a:r>
            <a:r>
              <a:rPr lang="en-US" baseline="0" dirty="0" smtClean="0"/>
              <a:t> indicates the availability of a technology in a specific </a:t>
            </a:r>
            <a:r>
              <a:rPr lang="en-US" baseline="0" dirty="0" err="1" smtClean="0"/>
              <a:t>TimeSlice</a:t>
            </a:r>
            <a:r>
              <a:rPr lang="en-US" baseline="0" dirty="0" smtClean="0"/>
              <a:t>, i.e. it indicates the share of the actual possible production of the total theoretically production. </a:t>
            </a:r>
          </a:p>
          <a:p>
            <a:r>
              <a:rPr lang="en-US" baseline="0" dirty="0" smtClean="0"/>
              <a:t>This can depend for example on the resource availability e.g. water availability.</a:t>
            </a:r>
          </a:p>
          <a:p>
            <a:r>
              <a:rPr lang="en-US" baseline="0" dirty="0" smtClean="0"/>
              <a:t>In comparison the Availability Factor indicates for how much time of the year the power plant is available to produce. The parameter is commonly used to indicate time that are needed for maintenance. </a:t>
            </a:r>
            <a:endParaRPr lang="en-US" dirty="0"/>
          </a:p>
        </p:txBody>
      </p:sp>
      <p:sp>
        <p:nvSpPr>
          <p:cNvPr id="4" name="Slide Number Placeholder 3"/>
          <p:cNvSpPr>
            <a:spLocks noGrp="1"/>
          </p:cNvSpPr>
          <p:nvPr>
            <p:ph type="sldNum" sz="quarter" idx="10"/>
          </p:nvPr>
        </p:nvSpPr>
        <p:spPr/>
        <p:txBody>
          <a:bodyPr/>
          <a:lstStyle/>
          <a:p>
            <a:fld id="{AE91B068-BE6A-4C82-9505-14C84DEFDB7E}" type="slidenum">
              <a:rPr lang="en-US" smtClean="0"/>
              <a:t>9</a:t>
            </a:fld>
            <a:endParaRPr lang="en-US"/>
          </a:p>
        </p:txBody>
      </p:sp>
    </p:spTree>
    <p:extLst>
      <p:ext uri="{BB962C8B-B14F-4D97-AF65-F5344CB8AC3E}">
        <p14:creationId xmlns:p14="http://schemas.microsoft.com/office/powerpoint/2010/main" val="10888607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creativecommons.org/licenses/by/4.0/" TargetMode="External"/><Relationship Id="rId2" Type="http://schemas.openxmlformats.org/officeDocument/2006/relationships/hyperlink" Target="http://www.optimus.community/" TargetMode="External"/><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858963"/>
            <a:ext cx="10515600" cy="1883697"/>
          </a:xfrm>
          <a:prstGeom prst="rect">
            <a:avLst/>
          </a:prstGeom>
        </p:spPr>
        <p:txBody>
          <a:bodyPr anchor="ctr">
            <a:normAutofit/>
          </a:bodyPr>
          <a:lstStyle>
            <a:lvl1pPr algn="ctr">
              <a:defRPr sz="5000"/>
            </a:lvl1pPr>
          </a:lstStyle>
          <a:p>
            <a:r>
              <a:rPr lang="en-US" noProof="0"/>
              <a:t>Click to edit Master title style</a:t>
            </a:r>
            <a:endParaRPr lang="es-BO" noProof="0" dirty="0"/>
          </a:p>
        </p:txBody>
      </p:sp>
      <p:sp>
        <p:nvSpPr>
          <p:cNvPr id="3" name="Subtitle 2"/>
          <p:cNvSpPr>
            <a:spLocks noGrp="1"/>
          </p:cNvSpPr>
          <p:nvPr>
            <p:ph type="subTitle" idx="1"/>
          </p:nvPr>
        </p:nvSpPr>
        <p:spPr>
          <a:xfrm>
            <a:off x="1524000" y="3880884"/>
            <a:ext cx="9144000" cy="18819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endParaRPr lang="es-BO" noProof="0" dirty="0"/>
          </a:p>
        </p:txBody>
      </p:sp>
      <p:sp>
        <p:nvSpPr>
          <p:cNvPr id="7" name="TextBox 6"/>
          <p:cNvSpPr txBox="1"/>
          <p:nvPr/>
        </p:nvSpPr>
        <p:spPr>
          <a:xfrm>
            <a:off x="838199" y="6085489"/>
            <a:ext cx="10515601" cy="163293"/>
          </a:xfrm>
          <a:prstGeom prst="rect">
            <a:avLst/>
          </a:prstGeom>
        </p:spPr>
        <p:txBody>
          <a:bodyPr vert="horz" wrap="square" lIns="91440" tIns="0" rIns="91440" bIns="0" rtlCol="0" anchor="t">
            <a:noAutofit/>
          </a:bodyPr>
          <a:lstStyle/>
          <a:p>
            <a:pPr algn="l" fontAlgn="ctr"/>
            <a:r>
              <a:rPr lang="en-US" sz="1000" dirty="0"/>
              <a:t>This work by </a:t>
            </a:r>
            <a:r>
              <a:rPr lang="en-US" sz="1000" dirty="0" err="1">
                <a:hlinkClick r:id="rId2"/>
              </a:rPr>
              <a:t>OpTIMUS.community</a:t>
            </a:r>
            <a:r>
              <a:rPr lang="en-US" sz="1000" dirty="0"/>
              <a:t> is licensed under the Creative Commons Attribution 4.0 International License. To view a copy of this license, visit </a:t>
            </a:r>
            <a:r>
              <a:rPr lang="en-US" sz="1000" dirty="0">
                <a:hlinkClick r:id="rId3"/>
              </a:rPr>
              <a:t>http://creativecommons.org/licenses/by/4.0/</a:t>
            </a:r>
            <a:r>
              <a:rPr lang="en-US" sz="1000" dirty="0"/>
              <a:t>.</a:t>
            </a:r>
            <a:endParaRPr lang="sv-SE" sz="1000" b="1" spc="-150" dirty="0">
              <a:solidFill>
                <a:schemeClr val="bg2">
                  <a:lumMod val="50000"/>
                </a:schemeClr>
              </a:solidFill>
            </a:endParaRPr>
          </a:p>
        </p:txBody>
      </p:sp>
      <p:pic>
        <p:nvPicPr>
          <p:cNvPr id="8" name="Picture 7">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916491" y="6095649"/>
            <a:ext cx="437309" cy="153004"/>
          </a:xfrm>
          <a:prstGeom prst="rect">
            <a:avLst/>
          </a:prstGeom>
        </p:spPr>
      </p:pic>
      <p:sp>
        <p:nvSpPr>
          <p:cNvPr id="9" name="Date Placeholder 3"/>
          <p:cNvSpPr>
            <a:spLocks noGrp="1"/>
          </p:cNvSpPr>
          <p:nvPr>
            <p:ph type="dt" sz="half" idx="10"/>
          </p:nvPr>
        </p:nvSpPr>
        <p:spPr>
          <a:xfrm>
            <a:off x="838200" y="6356350"/>
            <a:ext cx="1188720" cy="365125"/>
          </a:xfrm>
          <a:prstGeom prst="rect">
            <a:avLst/>
          </a:prstGeom>
        </p:spPr>
        <p:txBody>
          <a:bodyPr/>
          <a:lstStyle>
            <a:lvl1pPr>
              <a:defRPr sz="1400" spc="0">
                <a:solidFill>
                  <a:schemeClr val="bg2">
                    <a:lumMod val="50000"/>
                  </a:schemeClr>
                </a:solidFill>
              </a:defRPr>
            </a:lvl1pPr>
          </a:lstStyle>
          <a:p>
            <a:r>
              <a:rPr lang="sv-SE" smtClean="0"/>
              <a:t>04/2019</a:t>
            </a:r>
            <a:endParaRPr lang="en-GB" dirty="0"/>
          </a:p>
        </p:txBody>
      </p:sp>
      <p:sp>
        <p:nvSpPr>
          <p:cNvPr id="10" name="Footer Placeholder 4"/>
          <p:cNvSpPr>
            <a:spLocks noGrp="1"/>
          </p:cNvSpPr>
          <p:nvPr>
            <p:ph type="ftr" sz="quarter" idx="11"/>
          </p:nvPr>
        </p:nvSpPr>
        <p:spPr>
          <a:xfrm>
            <a:off x="2525268" y="6356349"/>
            <a:ext cx="7141464" cy="365125"/>
          </a:xfrm>
          <a:prstGeom prst="rect">
            <a:avLst/>
          </a:prstGeom>
        </p:spPr>
        <p:txBody>
          <a:bodyPr/>
          <a:lstStyle>
            <a:lvl1pPr algn="ctr">
              <a:defRPr sz="1400" spc="0">
                <a:solidFill>
                  <a:schemeClr val="bg2">
                    <a:lumMod val="50000"/>
                  </a:schemeClr>
                </a:solidFill>
                <a:latin typeface="+mj-lt"/>
              </a:defRPr>
            </a:lvl1pPr>
          </a:lstStyle>
          <a:p>
            <a:pPr>
              <a:defRPr/>
            </a:pPr>
            <a:r>
              <a:rPr lang="en-US"/>
              <a:t>Energy Modelling Platform for Africa - 14-29 January 2019 University of Cape Town (South Africa)</a:t>
            </a:r>
            <a:endParaRPr lang="en-US" dirty="0"/>
          </a:p>
        </p:txBody>
      </p:sp>
      <p:sp>
        <p:nvSpPr>
          <p:cNvPr id="11" name="Slide Number Placeholder 5"/>
          <p:cNvSpPr>
            <a:spLocks noGrp="1"/>
          </p:cNvSpPr>
          <p:nvPr>
            <p:ph type="sldNum" sz="quarter" idx="12"/>
          </p:nvPr>
        </p:nvSpPr>
        <p:spPr>
          <a:xfrm>
            <a:off x="10165080" y="6356350"/>
            <a:ext cx="1188720" cy="365125"/>
          </a:xfrm>
          <a:prstGeom prst="rect">
            <a:avLst/>
          </a:prstGeom>
        </p:spPr>
        <p:txBody>
          <a:bodyPr/>
          <a:lstStyle>
            <a:lvl1pPr algn="r">
              <a:defRPr sz="1400" spc="0">
                <a:solidFill>
                  <a:schemeClr val="bg2">
                    <a:lumMod val="50000"/>
                  </a:schemeClr>
                </a:solidFill>
              </a:defRPr>
            </a:lvl1pPr>
          </a:lstStyle>
          <a:p>
            <a:fld id="{AB23EEE3-DD26-4109-9996-A0F31E800E69}" type="slidenum">
              <a:rPr lang="en-GB" smtClean="0"/>
              <a:pPr/>
              <a:t>‹#›</a:t>
            </a:fld>
            <a:endParaRPr lang="en-GB" dirty="0"/>
          </a:p>
        </p:txBody>
      </p:sp>
      <p:sp>
        <p:nvSpPr>
          <p:cNvPr id="12" name="TextBox 11"/>
          <p:cNvSpPr txBox="1"/>
          <p:nvPr userDrawn="1"/>
        </p:nvSpPr>
        <p:spPr>
          <a:xfrm>
            <a:off x="4687330" y="5257800"/>
            <a:ext cx="1837038" cy="4180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4420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p:cNvSpPr>
            <a:spLocks noGrp="1"/>
          </p:cNvSpPr>
          <p:nvPr>
            <p:ph type="dt" sz="half" idx="10"/>
          </p:nvPr>
        </p:nvSpPr>
        <p:spPr>
          <a:xfrm>
            <a:off x="838200" y="6356350"/>
            <a:ext cx="1188720" cy="365125"/>
          </a:xfrm>
          <a:prstGeom prst="rect">
            <a:avLst/>
          </a:prstGeom>
        </p:spPr>
        <p:txBody>
          <a:bodyPr/>
          <a:lstStyle>
            <a:lvl1pPr>
              <a:defRPr sz="1400" spc="0">
                <a:solidFill>
                  <a:schemeClr val="bg2">
                    <a:lumMod val="50000"/>
                  </a:schemeClr>
                </a:solidFill>
                <a:latin typeface="+mj-lt"/>
              </a:defRPr>
            </a:lvl1pPr>
          </a:lstStyle>
          <a:p>
            <a:pPr>
              <a:defRPr/>
            </a:pPr>
            <a:r>
              <a:rPr lang="sv-SE" smtClean="0">
                <a:solidFill>
                  <a:prstClr val="black">
                    <a:tint val="75000"/>
                  </a:prstClr>
                </a:solidFill>
              </a:rPr>
              <a:t>04/2019</a:t>
            </a:r>
            <a:endParaRPr lang="en-US">
              <a:solidFill>
                <a:prstClr val="black">
                  <a:tint val="75000"/>
                </a:prstClr>
              </a:solidFill>
            </a:endParaRPr>
          </a:p>
        </p:txBody>
      </p:sp>
      <p:sp>
        <p:nvSpPr>
          <p:cNvPr id="6" name="Footer Placeholder 4"/>
          <p:cNvSpPr>
            <a:spLocks noGrp="1"/>
          </p:cNvSpPr>
          <p:nvPr>
            <p:ph type="ftr" sz="quarter" idx="11"/>
          </p:nvPr>
        </p:nvSpPr>
        <p:spPr>
          <a:xfrm>
            <a:off x="2525268" y="6356349"/>
            <a:ext cx="7141464" cy="365125"/>
          </a:xfrm>
          <a:prstGeom prst="rect">
            <a:avLst/>
          </a:prstGeom>
        </p:spPr>
        <p:txBody>
          <a:bodyPr/>
          <a:lstStyle>
            <a:lvl1pPr algn="ctr">
              <a:defRPr sz="1400" spc="0">
                <a:solidFill>
                  <a:schemeClr val="bg2">
                    <a:lumMod val="50000"/>
                  </a:schemeClr>
                </a:solidFill>
                <a:latin typeface="+mj-lt"/>
              </a:defRPr>
            </a:lvl1pPr>
          </a:lstStyle>
          <a:p>
            <a:pPr>
              <a:defRPr/>
            </a:pPr>
            <a:r>
              <a:rPr lang="en-US">
                <a:solidFill>
                  <a:prstClr val="black">
                    <a:tint val="75000"/>
                  </a:prstClr>
                </a:solidFill>
              </a:rPr>
              <a:t>Energy Modelling Platform for Africa - 14-29 January 2019 University of Cape Town (South Africa)</a:t>
            </a:r>
          </a:p>
        </p:txBody>
      </p:sp>
      <p:sp>
        <p:nvSpPr>
          <p:cNvPr id="8" name="Slide Number Placeholder 5"/>
          <p:cNvSpPr>
            <a:spLocks noGrp="1"/>
          </p:cNvSpPr>
          <p:nvPr>
            <p:ph type="sldNum" sz="quarter" idx="12"/>
          </p:nvPr>
        </p:nvSpPr>
        <p:spPr>
          <a:xfrm>
            <a:off x="10165080" y="6356350"/>
            <a:ext cx="1188720" cy="365125"/>
          </a:xfrm>
          <a:prstGeom prst="rect">
            <a:avLst/>
          </a:prstGeom>
        </p:spPr>
        <p:txBody>
          <a:bodyPr/>
          <a:lstStyle>
            <a:lvl1pPr algn="r">
              <a:defRPr sz="1400" spc="0">
                <a:solidFill>
                  <a:schemeClr val="bg2">
                    <a:lumMod val="50000"/>
                  </a:schemeClr>
                </a:solidFill>
                <a:latin typeface="+mj-lt"/>
              </a:defRPr>
            </a:lvl1pPr>
          </a:lstStyle>
          <a:p>
            <a:pPr>
              <a:defRPr/>
            </a:pPr>
            <a:fld id="{92A4DE5B-D266-47DA-B86B-5B95BCF9A6FB}"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083630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8200" y="1618488"/>
            <a:ext cx="3932237" cy="1424056"/>
          </a:xfrm>
          <a:prstGeom prst="rect">
            <a:avLst/>
          </a:prstGeom>
        </p:spPr>
        <p:txBody>
          <a:bodyPr anchor="b"/>
          <a:lstStyle>
            <a:lvl1pPr>
              <a:defRPr sz="3200"/>
            </a:lvl1pPr>
          </a:lstStyle>
          <a:p>
            <a:r>
              <a:rPr lang="en-US" noProof="0"/>
              <a:t>Click to edit Master title style</a:t>
            </a:r>
            <a:endParaRPr lang="es-BO" noProof="0" dirty="0"/>
          </a:p>
        </p:txBody>
      </p:sp>
      <p:sp>
        <p:nvSpPr>
          <p:cNvPr id="3" name="Content Placeholder 2"/>
          <p:cNvSpPr>
            <a:spLocks noGrp="1"/>
          </p:cNvSpPr>
          <p:nvPr>
            <p:ph idx="1"/>
          </p:nvPr>
        </p:nvSpPr>
        <p:spPr>
          <a:xfrm>
            <a:off x="5183188" y="1618488"/>
            <a:ext cx="6172200" cy="451561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s-BO" noProof="0" dirty="0"/>
          </a:p>
        </p:txBody>
      </p:sp>
      <p:sp>
        <p:nvSpPr>
          <p:cNvPr id="4" name="Text Placeholder 3"/>
          <p:cNvSpPr>
            <a:spLocks noGrp="1"/>
          </p:cNvSpPr>
          <p:nvPr>
            <p:ph type="body" sz="half" idx="2"/>
          </p:nvPr>
        </p:nvSpPr>
        <p:spPr>
          <a:xfrm>
            <a:off x="839788" y="3162300"/>
            <a:ext cx="3932237" cy="29718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8" name="Date Placeholder 3"/>
          <p:cNvSpPr>
            <a:spLocks noGrp="1"/>
          </p:cNvSpPr>
          <p:nvPr>
            <p:ph type="dt" sz="half" idx="10"/>
          </p:nvPr>
        </p:nvSpPr>
        <p:spPr>
          <a:xfrm>
            <a:off x="838200" y="6356350"/>
            <a:ext cx="1188720" cy="365125"/>
          </a:xfrm>
          <a:prstGeom prst="rect">
            <a:avLst/>
          </a:prstGeom>
        </p:spPr>
        <p:txBody>
          <a:bodyPr/>
          <a:lstStyle>
            <a:lvl1pPr>
              <a:defRPr sz="1400" spc="0">
                <a:solidFill>
                  <a:schemeClr val="bg2">
                    <a:lumMod val="50000"/>
                  </a:schemeClr>
                </a:solidFill>
                <a:latin typeface="+mj-lt"/>
              </a:defRPr>
            </a:lvl1pPr>
          </a:lstStyle>
          <a:p>
            <a:pPr>
              <a:defRPr/>
            </a:pPr>
            <a:r>
              <a:rPr lang="sv-SE" smtClean="0">
                <a:solidFill>
                  <a:prstClr val="black">
                    <a:tint val="75000"/>
                  </a:prstClr>
                </a:solidFill>
              </a:rPr>
              <a:t>04/2019</a:t>
            </a:r>
            <a:endParaRPr lang="en-US">
              <a:solidFill>
                <a:prstClr val="black">
                  <a:tint val="75000"/>
                </a:prstClr>
              </a:solidFill>
            </a:endParaRPr>
          </a:p>
        </p:txBody>
      </p:sp>
      <p:sp>
        <p:nvSpPr>
          <p:cNvPr id="9" name="Footer Placeholder 4"/>
          <p:cNvSpPr>
            <a:spLocks noGrp="1"/>
          </p:cNvSpPr>
          <p:nvPr>
            <p:ph type="ftr" sz="quarter" idx="11"/>
          </p:nvPr>
        </p:nvSpPr>
        <p:spPr>
          <a:xfrm>
            <a:off x="2525268" y="6356349"/>
            <a:ext cx="7141464" cy="365125"/>
          </a:xfrm>
          <a:prstGeom prst="rect">
            <a:avLst/>
          </a:prstGeom>
        </p:spPr>
        <p:txBody>
          <a:bodyPr/>
          <a:lstStyle>
            <a:lvl1pPr algn="ctr">
              <a:defRPr sz="1400" spc="0">
                <a:solidFill>
                  <a:schemeClr val="bg2">
                    <a:lumMod val="50000"/>
                  </a:schemeClr>
                </a:solidFill>
                <a:latin typeface="+mj-lt"/>
              </a:defRPr>
            </a:lvl1pPr>
          </a:lstStyle>
          <a:p>
            <a:pPr>
              <a:defRPr/>
            </a:pPr>
            <a:r>
              <a:rPr lang="en-US">
                <a:solidFill>
                  <a:prstClr val="black">
                    <a:tint val="75000"/>
                  </a:prstClr>
                </a:solidFill>
              </a:rPr>
              <a:t>Energy Modelling Platform for Africa - 14-29 January 2019 University of Cape Town (South Africa)</a:t>
            </a:r>
          </a:p>
        </p:txBody>
      </p:sp>
      <p:sp>
        <p:nvSpPr>
          <p:cNvPr id="11" name="Slide Number Placeholder 5"/>
          <p:cNvSpPr>
            <a:spLocks noGrp="1"/>
          </p:cNvSpPr>
          <p:nvPr>
            <p:ph type="sldNum" sz="quarter" idx="12"/>
          </p:nvPr>
        </p:nvSpPr>
        <p:spPr>
          <a:xfrm>
            <a:off x="10165080" y="6356350"/>
            <a:ext cx="1188720" cy="365125"/>
          </a:xfrm>
          <a:prstGeom prst="rect">
            <a:avLst/>
          </a:prstGeom>
        </p:spPr>
        <p:txBody>
          <a:bodyPr/>
          <a:lstStyle>
            <a:lvl1pPr algn="r">
              <a:defRPr sz="1400" spc="0">
                <a:solidFill>
                  <a:schemeClr val="bg2">
                    <a:lumMod val="50000"/>
                  </a:schemeClr>
                </a:solidFill>
                <a:latin typeface="+mj-lt"/>
              </a:defRPr>
            </a:lvl1pPr>
          </a:lstStyle>
          <a:p>
            <a:pPr>
              <a:defRPr/>
            </a:pPr>
            <a:fld id="{92A4DE5B-D266-47DA-B86B-5B95BCF9A6FB}"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7131711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8200" y="1618488"/>
            <a:ext cx="3932237" cy="1426464"/>
          </a:xfrm>
          <a:prstGeom prst="rect">
            <a:avLst/>
          </a:prstGeom>
        </p:spPr>
        <p:txBody>
          <a:bodyPr anchor="b"/>
          <a:lstStyle>
            <a:lvl1pPr>
              <a:defRPr sz="3200"/>
            </a:lvl1pPr>
          </a:lstStyle>
          <a:p>
            <a:r>
              <a:rPr lang="en-US" noProof="0"/>
              <a:t>Click to edit Master title style</a:t>
            </a:r>
            <a:endParaRPr lang="es-BO" noProof="0" dirty="0"/>
          </a:p>
        </p:txBody>
      </p:sp>
      <p:sp>
        <p:nvSpPr>
          <p:cNvPr id="3" name="Picture Placeholder 2"/>
          <p:cNvSpPr>
            <a:spLocks noGrp="1"/>
          </p:cNvSpPr>
          <p:nvPr>
            <p:ph type="pic" idx="1"/>
          </p:nvPr>
        </p:nvSpPr>
        <p:spPr>
          <a:xfrm>
            <a:off x="5183188" y="1618488"/>
            <a:ext cx="6172200" cy="451561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GB"/>
          </a:p>
        </p:txBody>
      </p:sp>
      <p:sp>
        <p:nvSpPr>
          <p:cNvPr id="9" name="Text Placeholder 3"/>
          <p:cNvSpPr>
            <a:spLocks noGrp="1"/>
          </p:cNvSpPr>
          <p:nvPr>
            <p:ph type="body" sz="half" idx="2"/>
          </p:nvPr>
        </p:nvSpPr>
        <p:spPr>
          <a:xfrm>
            <a:off x="839788" y="3162300"/>
            <a:ext cx="3932237" cy="29718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8" name="Date Placeholder 3"/>
          <p:cNvSpPr>
            <a:spLocks noGrp="1"/>
          </p:cNvSpPr>
          <p:nvPr>
            <p:ph type="dt" sz="half" idx="10"/>
          </p:nvPr>
        </p:nvSpPr>
        <p:spPr>
          <a:xfrm>
            <a:off x="838200" y="6356350"/>
            <a:ext cx="1188720" cy="365125"/>
          </a:xfrm>
          <a:prstGeom prst="rect">
            <a:avLst/>
          </a:prstGeom>
        </p:spPr>
        <p:txBody>
          <a:bodyPr/>
          <a:lstStyle>
            <a:lvl1pPr>
              <a:defRPr sz="1400" spc="0">
                <a:solidFill>
                  <a:schemeClr val="bg2">
                    <a:lumMod val="50000"/>
                  </a:schemeClr>
                </a:solidFill>
                <a:latin typeface="+mj-lt"/>
              </a:defRPr>
            </a:lvl1pPr>
          </a:lstStyle>
          <a:p>
            <a:pPr>
              <a:defRPr/>
            </a:pPr>
            <a:r>
              <a:rPr lang="sv-SE" smtClean="0">
                <a:solidFill>
                  <a:prstClr val="black">
                    <a:tint val="75000"/>
                  </a:prstClr>
                </a:solidFill>
              </a:rPr>
              <a:t>04/2019</a:t>
            </a:r>
            <a:endParaRPr lang="en-US">
              <a:solidFill>
                <a:prstClr val="black">
                  <a:tint val="75000"/>
                </a:prstClr>
              </a:solidFill>
            </a:endParaRPr>
          </a:p>
        </p:txBody>
      </p:sp>
      <p:sp>
        <p:nvSpPr>
          <p:cNvPr id="10" name="Footer Placeholder 4"/>
          <p:cNvSpPr>
            <a:spLocks noGrp="1"/>
          </p:cNvSpPr>
          <p:nvPr>
            <p:ph type="ftr" sz="quarter" idx="11"/>
          </p:nvPr>
        </p:nvSpPr>
        <p:spPr>
          <a:xfrm>
            <a:off x="2525268" y="6356349"/>
            <a:ext cx="7141464" cy="365125"/>
          </a:xfrm>
          <a:prstGeom prst="rect">
            <a:avLst/>
          </a:prstGeom>
        </p:spPr>
        <p:txBody>
          <a:bodyPr/>
          <a:lstStyle>
            <a:lvl1pPr algn="ctr">
              <a:defRPr sz="1400" spc="0">
                <a:solidFill>
                  <a:schemeClr val="bg2">
                    <a:lumMod val="50000"/>
                  </a:schemeClr>
                </a:solidFill>
                <a:latin typeface="+mj-lt"/>
              </a:defRPr>
            </a:lvl1pPr>
          </a:lstStyle>
          <a:p>
            <a:pPr>
              <a:defRPr/>
            </a:pPr>
            <a:r>
              <a:rPr lang="en-US">
                <a:solidFill>
                  <a:prstClr val="black">
                    <a:tint val="75000"/>
                  </a:prstClr>
                </a:solidFill>
              </a:rPr>
              <a:t>Energy Modelling Platform for Africa - 14-29 January 2019 University of Cape Town (South Africa)</a:t>
            </a:r>
          </a:p>
        </p:txBody>
      </p:sp>
      <p:sp>
        <p:nvSpPr>
          <p:cNvPr id="12" name="Slide Number Placeholder 5"/>
          <p:cNvSpPr>
            <a:spLocks noGrp="1"/>
          </p:cNvSpPr>
          <p:nvPr>
            <p:ph type="sldNum" sz="quarter" idx="12"/>
          </p:nvPr>
        </p:nvSpPr>
        <p:spPr>
          <a:xfrm>
            <a:off x="10165080" y="6356350"/>
            <a:ext cx="1188720" cy="365125"/>
          </a:xfrm>
          <a:prstGeom prst="rect">
            <a:avLst/>
          </a:prstGeom>
        </p:spPr>
        <p:txBody>
          <a:bodyPr/>
          <a:lstStyle>
            <a:lvl1pPr algn="r">
              <a:defRPr sz="1400" spc="0">
                <a:solidFill>
                  <a:schemeClr val="bg2">
                    <a:lumMod val="50000"/>
                  </a:schemeClr>
                </a:solidFill>
                <a:latin typeface="+mj-lt"/>
              </a:defRPr>
            </a:lvl1pPr>
          </a:lstStyle>
          <a:p>
            <a:pPr>
              <a:defRPr/>
            </a:pPr>
            <a:fld id="{92A4DE5B-D266-47DA-B86B-5B95BCF9A6FB}"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2465314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s-BO" noProof="0" dirty="0"/>
          </a:p>
        </p:txBody>
      </p:sp>
      <p:sp>
        <p:nvSpPr>
          <p:cNvPr id="7" name="Date Placeholder 3"/>
          <p:cNvSpPr>
            <a:spLocks noGrp="1"/>
          </p:cNvSpPr>
          <p:nvPr>
            <p:ph type="dt" sz="half" idx="10"/>
          </p:nvPr>
        </p:nvSpPr>
        <p:spPr>
          <a:xfrm>
            <a:off x="838200" y="6356350"/>
            <a:ext cx="1188720" cy="365125"/>
          </a:xfrm>
          <a:prstGeom prst="rect">
            <a:avLst/>
          </a:prstGeom>
        </p:spPr>
        <p:txBody>
          <a:bodyPr/>
          <a:lstStyle>
            <a:lvl1pPr>
              <a:defRPr sz="1400" spc="0">
                <a:solidFill>
                  <a:schemeClr val="bg2">
                    <a:lumMod val="50000"/>
                  </a:schemeClr>
                </a:solidFill>
                <a:latin typeface="+mj-lt"/>
              </a:defRPr>
            </a:lvl1pPr>
          </a:lstStyle>
          <a:p>
            <a:pPr>
              <a:defRPr/>
            </a:pPr>
            <a:r>
              <a:rPr lang="sv-SE" smtClean="0">
                <a:solidFill>
                  <a:prstClr val="black">
                    <a:tint val="75000"/>
                  </a:prstClr>
                </a:solidFill>
              </a:rPr>
              <a:t>04/2019</a:t>
            </a:r>
            <a:endParaRPr lang="en-US">
              <a:solidFill>
                <a:prstClr val="black">
                  <a:tint val="75000"/>
                </a:prstClr>
              </a:solidFill>
            </a:endParaRPr>
          </a:p>
        </p:txBody>
      </p:sp>
      <p:sp>
        <p:nvSpPr>
          <p:cNvPr id="8" name="Footer Placeholder 4"/>
          <p:cNvSpPr>
            <a:spLocks noGrp="1"/>
          </p:cNvSpPr>
          <p:nvPr>
            <p:ph type="ftr" sz="quarter" idx="11"/>
          </p:nvPr>
        </p:nvSpPr>
        <p:spPr>
          <a:xfrm>
            <a:off x="2525268" y="6356349"/>
            <a:ext cx="7141464" cy="365125"/>
          </a:xfrm>
          <a:prstGeom prst="rect">
            <a:avLst/>
          </a:prstGeom>
        </p:spPr>
        <p:txBody>
          <a:bodyPr/>
          <a:lstStyle>
            <a:lvl1pPr algn="ctr">
              <a:defRPr sz="1400" spc="0">
                <a:solidFill>
                  <a:schemeClr val="bg2">
                    <a:lumMod val="50000"/>
                  </a:schemeClr>
                </a:solidFill>
                <a:latin typeface="+mj-lt"/>
              </a:defRPr>
            </a:lvl1pPr>
          </a:lstStyle>
          <a:p>
            <a:pPr>
              <a:defRPr/>
            </a:pPr>
            <a:r>
              <a:rPr lang="en-US">
                <a:solidFill>
                  <a:prstClr val="black">
                    <a:tint val="75000"/>
                  </a:prstClr>
                </a:solidFill>
              </a:rPr>
              <a:t>Energy Modelling Platform for Africa - 14-29 January 2019 University of Cape Town (South Africa)</a:t>
            </a:r>
          </a:p>
        </p:txBody>
      </p:sp>
      <p:sp>
        <p:nvSpPr>
          <p:cNvPr id="10" name="Title Placeholder 1"/>
          <p:cNvSpPr>
            <a:spLocks noGrp="1"/>
          </p:cNvSpPr>
          <p:nvPr>
            <p:ph type="title"/>
          </p:nvPr>
        </p:nvSpPr>
        <p:spPr>
          <a:xfrm>
            <a:off x="2132456" y="364808"/>
            <a:ext cx="9221344" cy="1097280"/>
          </a:xfrm>
          <a:prstGeom prst="rect">
            <a:avLst/>
          </a:prstGeom>
        </p:spPr>
        <p:txBody>
          <a:bodyPr vert="horz" lIns="91440" tIns="45720" rIns="91440" bIns="45720" rtlCol="0" anchor="ctr">
            <a:normAutofit/>
          </a:bodyPr>
          <a:lstStyle/>
          <a:p>
            <a:r>
              <a:rPr lang="en-US" noProof="0" dirty="0"/>
              <a:t>Click to edit Master title style</a:t>
            </a:r>
            <a:endParaRPr lang="es-BO" noProof="0" dirty="0"/>
          </a:p>
        </p:txBody>
      </p:sp>
      <p:sp>
        <p:nvSpPr>
          <p:cNvPr id="11" name="Slide Number Placeholder 5"/>
          <p:cNvSpPr>
            <a:spLocks noGrp="1"/>
          </p:cNvSpPr>
          <p:nvPr>
            <p:ph type="sldNum" sz="quarter" idx="12"/>
          </p:nvPr>
        </p:nvSpPr>
        <p:spPr>
          <a:xfrm>
            <a:off x="10165080" y="6356350"/>
            <a:ext cx="1188720" cy="365125"/>
          </a:xfrm>
          <a:prstGeom prst="rect">
            <a:avLst/>
          </a:prstGeom>
        </p:spPr>
        <p:txBody>
          <a:bodyPr/>
          <a:lstStyle>
            <a:lvl1pPr algn="r">
              <a:defRPr sz="1400" spc="0">
                <a:solidFill>
                  <a:schemeClr val="bg2">
                    <a:lumMod val="50000"/>
                  </a:schemeClr>
                </a:solidFill>
                <a:latin typeface="+mj-lt"/>
              </a:defRPr>
            </a:lvl1pPr>
          </a:lstStyle>
          <a:p>
            <a:pPr>
              <a:defRPr/>
            </a:pPr>
            <a:fld id="{92A4DE5B-D266-47DA-B86B-5B95BCF9A6FB}"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449214738"/>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s-BO" noProof="0" dirty="0"/>
          </a:p>
        </p:txBody>
      </p:sp>
      <p:sp>
        <p:nvSpPr>
          <p:cNvPr id="7" name="Date Placeholder 3"/>
          <p:cNvSpPr>
            <a:spLocks noGrp="1"/>
          </p:cNvSpPr>
          <p:nvPr>
            <p:ph type="dt" sz="half" idx="10"/>
          </p:nvPr>
        </p:nvSpPr>
        <p:spPr>
          <a:xfrm>
            <a:off x="838200" y="6356350"/>
            <a:ext cx="1188720" cy="365125"/>
          </a:xfrm>
          <a:prstGeom prst="rect">
            <a:avLst/>
          </a:prstGeom>
        </p:spPr>
        <p:txBody>
          <a:bodyPr/>
          <a:lstStyle>
            <a:lvl1pPr>
              <a:defRPr sz="1400" spc="0">
                <a:solidFill>
                  <a:schemeClr val="bg2">
                    <a:lumMod val="50000"/>
                  </a:schemeClr>
                </a:solidFill>
                <a:latin typeface="+mj-lt"/>
              </a:defRPr>
            </a:lvl1pPr>
          </a:lstStyle>
          <a:p>
            <a:pPr>
              <a:defRPr/>
            </a:pPr>
            <a:r>
              <a:rPr lang="sv-SE" smtClean="0">
                <a:solidFill>
                  <a:prstClr val="black">
                    <a:tint val="75000"/>
                  </a:prstClr>
                </a:solidFill>
              </a:rPr>
              <a:t>04/2019</a:t>
            </a:r>
            <a:endParaRPr lang="en-US" dirty="0">
              <a:solidFill>
                <a:prstClr val="black">
                  <a:tint val="75000"/>
                </a:prstClr>
              </a:solidFill>
            </a:endParaRPr>
          </a:p>
        </p:txBody>
      </p:sp>
      <p:sp>
        <p:nvSpPr>
          <p:cNvPr id="8" name="Footer Placeholder 4"/>
          <p:cNvSpPr>
            <a:spLocks noGrp="1"/>
          </p:cNvSpPr>
          <p:nvPr>
            <p:ph type="ftr" sz="quarter" idx="11"/>
          </p:nvPr>
        </p:nvSpPr>
        <p:spPr>
          <a:xfrm>
            <a:off x="2525268" y="6356349"/>
            <a:ext cx="7141464" cy="365125"/>
          </a:xfrm>
          <a:prstGeom prst="rect">
            <a:avLst/>
          </a:prstGeom>
        </p:spPr>
        <p:txBody>
          <a:bodyPr/>
          <a:lstStyle>
            <a:lvl1pPr algn="ctr">
              <a:defRPr sz="1400" spc="0">
                <a:solidFill>
                  <a:schemeClr val="bg2">
                    <a:lumMod val="50000"/>
                  </a:schemeClr>
                </a:solidFill>
                <a:latin typeface="+mj-lt"/>
              </a:defRPr>
            </a:lvl1pPr>
          </a:lstStyle>
          <a:p>
            <a:pPr>
              <a:defRPr/>
            </a:pPr>
            <a:r>
              <a:rPr lang="en-US">
                <a:solidFill>
                  <a:prstClr val="black">
                    <a:tint val="75000"/>
                  </a:prstClr>
                </a:solidFill>
              </a:rPr>
              <a:t>Energy Modelling Platform for Africa - 14-29 January 2019 University of Cape Town (South Africa)</a:t>
            </a:r>
            <a:endParaRPr lang="en-US" dirty="0">
              <a:solidFill>
                <a:prstClr val="black">
                  <a:tint val="75000"/>
                </a:prstClr>
              </a:solidFill>
            </a:endParaRPr>
          </a:p>
        </p:txBody>
      </p:sp>
      <p:sp>
        <p:nvSpPr>
          <p:cNvPr id="9" name="Slide Number Placeholder 5"/>
          <p:cNvSpPr>
            <a:spLocks noGrp="1"/>
          </p:cNvSpPr>
          <p:nvPr>
            <p:ph type="sldNum" sz="quarter" idx="12"/>
          </p:nvPr>
        </p:nvSpPr>
        <p:spPr>
          <a:xfrm>
            <a:off x="10165080" y="6356350"/>
            <a:ext cx="1188720" cy="365125"/>
          </a:xfrm>
          <a:prstGeom prst="rect">
            <a:avLst/>
          </a:prstGeom>
        </p:spPr>
        <p:txBody>
          <a:bodyPr/>
          <a:lstStyle>
            <a:lvl1pPr algn="r">
              <a:defRPr sz="1400" spc="0">
                <a:solidFill>
                  <a:schemeClr val="bg2">
                    <a:lumMod val="50000"/>
                  </a:schemeClr>
                </a:solidFill>
                <a:latin typeface="+mj-lt"/>
              </a:defRPr>
            </a:lvl1pPr>
          </a:lstStyle>
          <a:p>
            <a:pPr>
              <a:defRPr/>
            </a:pPr>
            <a:fld id="{92A4DE5B-D266-47DA-B86B-5B95BCF9A6FB}" type="slidenum">
              <a:rPr lang="en-US" smtClean="0">
                <a:solidFill>
                  <a:prstClr val="black">
                    <a:tint val="75000"/>
                  </a:prstClr>
                </a:solidFill>
              </a:rPr>
              <a:pPr>
                <a:defRPr/>
              </a:pPr>
              <a:t>‹#›</a:t>
            </a:fld>
            <a:endParaRPr lang="en-US" dirty="0">
              <a:solidFill>
                <a:prstClr val="black">
                  <a:tint val="75000"/>
                </a:prstClr>
              </a:solidFill>
            </a:endParaRPr>
          </a:p>
        </p:txBody>
      </p:sp>
      <p:sp>
        <p:nvSpPr>
          <p:cNvPr id="10" name="Title Placeholder 1"/>
          <p:cNvSpPr>
            <a:spLocks noGrp="1"/>
          </p:cNvSpPr>
          <p:nvPr>
            <p:ph type="title"/>
          </p:nvPr>
        </p:nvSpPr>
        <p:spPr>
          <a:xfrm>
            <a:off x="2132456" y="364808"/>
            <a:ext cx="9221344" cy="1097280"/>
          </a:xfrm>
          <a:prstGeom prst="rect">
            <a:avLst/>
          </a:prstGeom>
        </p:spPr>
        <p:txBody>
          <a:bodyPr vert="horz" lIns="91440" tIns="45720" rIns="91440" bIns="45720" rtlCol="0" anchor="ctr">
            <a:normAutofit/>
          </a:bodyPr>
          <a:lstStyle/>
          <a:p>
            <a:r>
              <a:rPr lang="en-US" noProof="0" dirty="0"/>
              <a:t>Click to edit Master title style</a:t>
            </a:r>
            <a:endParaRPr lang="es-BO" noProof="0" dirty="0"/>
          </a:p>
        </p:txBody>
      </p:sp>
    </p:spTree>
    <p:extLst>
      <p:ext uri="{BB962C8B-B14F-4D97-AF65-F5344CB8AC3E}">
        <p14:creationId xmlns:p14="http://schemas.microsoft.com/office/powerpoint/2010/main" val="3608444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ngelog and attribution">
    <p:spTree>
      <p:nvGrpSpPr>
        <p:cNvPr id="1" name=""/>
        <p:cNvGrpSpPr/>
        <p:nvPr/>
      </p:nvGrpSpPr>
      <p:grpSpPr>
        <a:xfrm>
          <a:off x="0" y="0"/>
          <a:ext cx="0" cy="0"/>
          <a:chOff x="0" y="0"/>
          <a:chExt cx="0" cy="0"/>
        </a:xfrm>
      </p:grpSpPr>
      <p:graphicFrame>
        <p:nvGraphicFramePr>
          <p:cNvPr id="3" name="Content Placeholder 8"/>
          <p:cNvGraphicFramePr>
            <a:graphicFrameLocks/>
          </p:cNvGraphicFramePr>
          <p:nvPr>
            <p:extLst>
              <p:ext uri="{D42A27DB-BD31-4B8C-83A1-F6EECF244321}">
                <p14:modId xmlns:p14="http://schemas.microsoft.com/office/powerpoint/2010/main" val="1844603242"/>
              </p:ext>
            </p:extLst>
          </p:nvPr>
        </p:nvGraphicFramePr>
        <p:xfrm>
          <a:off x="838200" y="1616075"/>
          <a:ext cx="10515601" cy="1112520"/>
        </p:xfrm>
        <a:graphic>
          <a:graphicData uri="http://schemas.openxmlformats.org/drawingml/2006/table">
            <a:tbl>
              <a:tblPr firstRow="1" bandRow="1">
                <a:tableStyleId>{5C22544A-7EE6-4342-B048-85BDC9FD1C3A}</a:tableStyleId>
              </a:tblPr>
              <a:tblGrid>
                <a:gridCol w="1490083">
                  <a:extLst>
                    <a:ext uri="{9D8B030D-6E8A-4147-A177-3AD203B41FA5}">
                      <a16:colId xmlns:a16="http://schemas.microsoft.com/office/drawing/2014/main" val="46406547"/>
                    </a:ext>
                  </a:extLst>
                </a:gridCol>
                <a:gridCol w="3008506">
                  <a:extLst>
                    <a:ext uri="{9D8B030D-6E8A-4147-A177-3AD203B41FA5}">
                      <a16:colId xmlns:a16="http://schemas.microsoft.com/office/drawing/2014/main" val="2760605769"/>
                    </a:ext>
                  </a:extLst>
                </a:gridCol>
                <a:gridCol w="3008506">
                  <a:extLst>
                    <a:ext uri="{9D8B030D-6E8A-4147-A177-3AD203B41FA5}">
                      <a16:colId xmlns:a16="http://schemas.microsoft.com/office/drawing/2014/main" val="2954716314"/>
                    </a:ext>
                  </a:extLst>
                </a:gridCol>
                <a:gridCol w="3008506">
                  <a:extLst>
                    <a:ext uri="{9D8B030D-6E8A-4147-A177-3AD203B41FA5}">
                      <a16:colId xmlns:a16="http://schemas.microsoft.com/office/drawing/2014/main" val="3664904773"/>
                    </a:ext>
                  </a:extLst>
                </a:gridCol>
              </a:tblGrid>
              <a:tr h="370840">
                <a:tc>
                  <a:txBody>
                    <a:bodyPr/>
                    <a:lstStyle/>
                    <a:p>
                      <a:r>
                        <a:rPr lang="en-US" dirty="0"/>
                        <a:t>Date</a:t>
                      </a:r>
                      <a:endParaRPr lang="sv-SE" dirty="0"/>
                    </a:p>
                  </a:txBody>
                  <a:tcPr/>
                </a:tc>
                <a:tc>
                  <a:txBody>
                    <a:bodyPr/>
                    <a:lstStyle/>
                    <a:p>
                      <a:r>
                        <a:rPr lang="en-US" dirty="0"/>
                        <a:t>Author</a:t>
                      </a:r>
                      <a:endParaRPr lang="sv-SE" dirty="0"/>
                    </a:p>
                  </a:txBody>
                  <a:tcPr/>
                </a:tc>
                <a:tc>
                  <a:txBody>
                    <a:bodyPr/>
                    <a:lstStyle/>
                    <a:p>
                      <a:r>
                        <a:rPr lang="en-US" dirty="0"/>
                        <a:t>Reviewer</a:t>
                      </a:r>
                      <a:endParaRPr lang="sv-SE" dirty="0"/>
                    </a:p>
                  </a:txBody>
                  <a:tcPr/>
                </a:tc>
                <a:tc>
                  <a:txBody>
                    <a:bodyPr/>
                    <a:lstStyle/>
                    <a:p>
                      <a:r>
                        <a:rPr lang="en-US" dirty="0"/>
                        <a:t>Reviser</a:t>
                      </a:r>
                      <a:r>
                        <a:rPr lang="en-US" baseline="0" dirty="0"/>
                        <a:t> </a:t>
                      </a:r>
                      <a:endParaRPr lang="sv-SE" dirty="0"/>
                    </a:p>
                  </a:txBody>
                  <a:tcPr/>
                </a:tc>
                <a:extLst>
                  <a:ext uri="{0D108BD9-81ED-4DB2-BD59-A6C34878D82A}">
                    <a16:rowId xmlns:a16="http://schemas.microsoft.com/office/drawing/2014/main" val="1748660123"/>
                  </a:ext>
                </a:extLst>
              </a:tr>
              <a:tr h="370840">
                <a:tc>
                  <a:txBody>
                    <a:bodyPr/>
                    <a:lstStyle/>
                    <a:p>
                      <a:endParaRPr lang="sv-SE" dirty="0"/>
                    </a:p>
                  </a:txBody>
                  <a:tcPr/>
                </a:tc>
                <a:tc>
                  <a:txBody>
                    <a:bodyPr/>
                    <a:lstStyle/>
                    <a:p>
                      <a:endParaRPr lang="sv-SE" dirty="0"/>
                    </a:p>
                  </a:txBody>
                  <a:tcPr/>
                </a:tc>
                <a:tc>
                  <a:txBody>
                    <a:bodyPr/>
                    <a:lstStyle/>
                    <a:p>
                      <a:endParaRPr lang="sv-SE" dirty="0"/>
                    </a:p>
                  </a:txBody>
                  <a:tcPr/>
                </a:tc>
                <a:tc>
                  <a:txBody>
                    <a:bodyPr/>
                    <a:lstStyle/>
                    <a:p>
                      <a:endParaRPr lang="sv-SE" dirty="0"/>
                    </a:p>
                  </a:txBody>
                  <a:tcPr/>
                </a:tc>
                <a:extLst>
                  <a:ext uri="{0D108BD9-81ED-4DB2-BD59-A6C34878D82A}">
                    <a16:rowId xmlns:a16="http://schemas.microsoft.com/office/drawing/2014/main" val="250744443"/>
                  </a:ext>
                </a:extLst>
              </a:tr>
              <a:tr h="370840">
                <a:tc>
                  <a:txBody>
                    <a:bodyPr/>
                    <a:lstStyle/>
                    <a:p>
                      <a:endParaRPr lang="sv-SE" dirty="0"/>
                    </a:p>
                  </a:txBody>
                  <a:tcPr/>
                </a:tc>
                <a:tc>
                  <a:txBody>
                    <a:bodyPr/>
                    <a:lstStyle/>
                    <a:p>
                      <a:endParaRPr lang="sv-SE" dirty="0"/>
                    </a:p>
                  </a:txBody>
                  <a:tcPr/>
                </a:tc>
                <a:tc>
                  <a:txBody>
                    <a:bodyPr/>
                    <a:lstStyle/>
                    <a:p>
                      <a:endParaRPr lang="sv-SE" dirty="0"/>
                    </a:p>
                  </a:txBody>
                  <a:tcPr/>
                </a:tc>
                <a:tc>
                  <a:txBody>
                    <a:bodyPr/>
                    <a:lstStyle/>
                    <a:p>
                      <a:endParaRPr lang="sv-SE" dirty="0"/>
                    </a:p>
                  </a:txBody>
                  <a:tcPr/>
                </a:tc>
                <a:extLst>
                  <a:ext uri="{0D108BD9-81ED-4DB2-BD59-A6C34878D82A}">
                    <a16:rowId xmlns:a16="http://schemas.microsoft.com/office/drawing/2014/main" val="1072775028"/>
                  </a:ext>
                </a:extLst>
              </a:tr>
            </a:tbl>
          </a:graphicData>
        </a:graphic>
      </p:graphicFrame>
      <p:sp>
        <p:nvSpPr>
          <p:cNvPr id="4" name="TextBox 3"/>
          <p:cNvSpPr txBox="1"/>
          <p:nvPr/>
        </p:nvSpPr>
        <p:spPr>
          <a:xfrm>
            <a:off x="838200" y="5397500"/>
            <a:ext cx="10515600" cy="851282"/>
          </a:xfrm>
          <a:prstGeom prst="rect">
            <a:avLst/>
          </a:prstGeom>
        </p:spPr>
        <p:txBody>
          <a:bodyPr vert="horz" wrap="square" lIns="91440" tIns="0" rIns="91440" bIns="0" rtlCol="0" anchor="t">
            <a:noAutofit/>
          </a:bodyPr>
          <a:lstStyle/>
          <a:p>
            <a:pPr indent="0"/>
            <a:r>
              <a:rPr lang="sv-SE" i="1" dirty="0"/>
              <a:t>To </a:t>
            </a:r>
            <a:r>
              <a:rPr lang="sv-SE" i="1" dirty="0" err="1"/>
              <a:t>correctly</a:t>
            </a:r>
            <a:r>
              <a:rPr lang="sv-SE" i="1" dirty="0"/>
              <a:t> </a:t>
            </a:r>
            <a:r>
              <a:rPr lang="sv-SE" i="1" dirty="0" err="1"/>
              <a:t>reference</a:t>
            </a:r>
            <a:r>
              <a:rPr lang="sv-SE" i="1" dirty="0"/>
              <a:t> </a:t>
            </a:r>
            <a:r>
              <a:rPr lang="sv-SE" i="1" dirty="0" err="1"/>
              <a:t>this</a:t>
            </a:r>
            <a:r>
              <a:rPr lang="sv-SE" i="1" dirty="0"/>
              <a:t> </a:t>
            </a:r>
            <a:r>
              <a:rPr lang="sv-SE" i="1" dirty="0" err="1"/>
              <a:t>work</a:t>
            </a:r>
            <a:r>
              <a:rPr lang="sv-SE" i="1" dirty="0"/>
              <a:t>, </a:t>
            </a:r>
            <a:r>
              <a:rPr lang="sv-SE" i="1" dirty="0" err="1"/>
              <a:t>please</a:t>
            </a:r>
            <a:r>
              <a:rPr lang="sv-SE" i="1" dirty="0"/>
              <a:t> </a:t>
            </a:r>
            <a:r>
              <a:rPr lang="sv-SE" i="1" dirty="0" err="1"/>
              <a:t>use</a:t>
            </a:r>
            <a:r>
              <a:rPr lang="sv-SE" i="1" dirty="0"/>
              <a:t> the </a:t>
            </a:r>
            <a:r>
              <a:rPr lang="sv-SE" i="1" dirty="0" err="1"/>
              <a:t>following</a:t>
            </a:r>
            <a:r>
              <a:rPr lang="sv-SE" i="1" dirty="0"/>
              <a:t>:</a:t>
            </a:r>
          </a:p>
        </p:txBody>
      </p:sp>
      <p:sp>
        <p:nvSpPr>
          <p:cNvPr id="5" name="Date Placeholder 3"/>
          <p:cNvSpPr>
            <a:spLocks noGrp="1"/>
          </p:cNvSpPr>
          <p:nvPr>
            <p:ph type="dt" sz="half" idx="10"/>
          </p:nvPr>
        </p:nvSpPr>
        <p:spPr>
          <a:xfrm>
            <a:off x="838200" y="6356350"/>
            <a:ext cx="1188720" cy="365125"/>
          </a:xfrm>
          <a:prstGeom prst="rect">
            <a:avLst/>
          </a:prstGeom>
        </p:spPr>
        <p:txBody>
          <a:bodyPr/>
          <a:lstStyle>
            <a:lvl1pPr>
              <a:defRPr sz="1400" spc="0">
                <a:solidFill>
                  <a:schemeClr val="bg2">
                    <a:lumMod val="50000"/>
                  </a:schemeClr>
                </a:solidFill>
              </a:defRPr>
            </a:lvl1pPr>
          </a:lstStyle>
          <a:p>
            <a:r>
              <a:rPr lang="sv-SE" smtClean="0"/>
              <a:t>04/2019</a:t>
            </a:r>
            <a:endParaRPr lang="en-GB" dirty="0"/>
          </a:p>
        </p:txBody>
      </p:sp>
      <p:sp>
        <p:nvSpPr>
          <p:cNvPr id="6" name="Footer Placeholder 4"/>
          <p:cNvSpPr>
            <a:spLocks noGrp="1"/>
          </p:cNvSpPr>
          <p:nvPr>
            <p:ph type="ftr" sz="quarter" idx="11"/>
          </p:nvPr>
        </p:nvSpPr>
        <p:spPr>
          <a:xfrm>
            <a:off x="2525268" y="6356349"/>
            <a:ext cx="7141464" cy="365125"/>
          </a:xfrm>
          <a:prstGeom prst="rect">
            <a:avLst/>
          </a:prstGeom>
        </p:spPr>
        <p:txBody>
          <a:bodyPr/>
          <a:lstStyle>
            <a:lvl1pPr algn="ctr">
              <a:defRPr sz="1400" spc="0">
                <a:solidFill>
                  <a:schemeClr val="bg2">
                    <a:lumMod val="50000"/>
                  </a:schemeClr>
                </a:solidFill>
              </a:defRPr>
            </a:lvl1pPr>
          </a:lstStyle>
          <a:p>
            <a:r>
              <a:rPr lang="en-US"/>
              <a:t>Energy Modelling Platform for Africa - 14-29 January 2019 University of Cape Town (South Africa)</a:t>
            </a:r>
            <a:endParaRPr lang="fr-FR" dirty="0"/>
          </a:p>
        </p:txBody>
      </p:sp>
      <p:sp>
        <p:nvSpPr>
          <p:cNvPr id="7" name="Slide Number Placeholder 5"/>
          <p:cNvSpPr>
            <a:spLocks noGrp="1"/>
          </p:cNvSpPr>
          <p:nvPr>
            <p:ph type="sldNum" sz="quarter" idx="12"/>
          </p:nvPr>
        </p:nvSpPr>
        <p:spPr>
          <a:xfrm>
            <a:off x="10165080" y="6356350"/>
            <a:ext cx="1188720" cy="365125"/>
          </a:xfrm>
          <a:prstGeom prst="rect">
            <a:avLst/>
          </a:prstGeom>
        </p:spPr>
        <p:txBody>
          <a:bodyPr/>
          <a:lstStyle>
            <a:lvl1pPr algn="r">
              <a:defRPr sz="1400" spc="0">
                <a:solidFill>
                  <a:schemeClr val="bg2">
                    <a:lumMod val="50000"/>
                  </a:schemeClr>
                </a:solidFill>
              </a:defRPr>
            </a:lvl1pPr>
          </a:lstStyle>
          <a:p>
            <a:fld id="{AB23EEE3-DD26-4109-9996-A0F31E800E69}" type="slidenum">
              <a:rPr lang="en-GB" smtClean="0"/>
              <a:pPr/>
              <a:t>‹#›</a:t>
            </a:fld>
            <a:endParaRPr lang="en-GB" dirty="0"/>
          </a:p>
        </p:txBody>
      </p:sp>
      <p:sp>
        <p:nvSpPr>
          <p:cNvPr id="8" name="Title Placeholder 1"/>
          <p:cNvSpPr>
            <a:spLocks noGrp="1"/>
          </p:cNvSpPr>
          <p:nvPr>
            <p:ph type="title"/>
          </p:nvPr>
        </p:nvSpPr>
        <p:spPr>
          <a:xfrm>
            <a:off x="2132456" y="364808"/>
            <a:ext cx="9221344" cy="1097280"/>
          </a:xfrm>
          <a:prstGeom prst="rect">
            <a:avLst/>
          </a:prstGeom>
        </p:spPr>
        <p:txBody>
          <a:bodyPr vert="horz" lIns="91440" tIns="45720" rIns="91440" bIns="45720" rtlCol="0" anchor="ctr">
            <a:normAutofit/>
          </a:bodyPr>
          <a:lstStyle/>
          <a:p>
            <a:r>
              <a:rPr lang="en-US" noProof="0" dirty="0"/>
              <a:t>Click to edit Master title style</a:t>
            </a:r>
            <a:endParaRPr lang="es-BO" noProof="0" dirty="0"/>
          </a:p>
        </p:txBody>
      </p:sp>
    </p:spTree>
    <p:extLst>
      <p:ext uri="{BB962C8B-B14F-4D97-AF65-F5344CB8AC3E}">
        <p14:creationId xmlns:p14="http://schemas.microsoft.com/office/powerpoint/2010/main" val="60073513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s-BO" noProof="0" dirty="0"/>
          </a:p>
        </p:txBody>
      </p:sp>
      <p:sp>
        <p:nvSpPr>
          <p:cNvPr id="9" name="Title 1"/>
          <p:cNvSpPr>
            <a:spLocks noGrp="1"/>
          </p:cNvSpPr>
          <p:nvPr>
            <p:ph type="title"/>
          </p:nvPr>
        </p:nvSpPr>
        <p:spPr>
          <a:xfrm>
            <a:off x="2123090" y="382053"/>
            <a:ext cx="9226296" cy="669507"/>
          </a:xfrm>
          <a:prstGeom prst="rect">
            <a:avLst/>
          </a:prstGeom>
        </p:spPr>
        <p:txBody>
          <a:bodyPr/>
          <a:lstStyle/>
          <a:p>
            <a:r>
              <a:rPr lang="en-US" noProof="0"/>
              <a:t>Click to edit Master title style</a:t>
            </a:r>
            <a:endParaRPr lang="es-BO" noProof="0" dirty="0"/>
          </a:p>
        </p:txBody>
      </p:sp>
      <p:sp>
        <p:nvSpPr>
          <p:cNvPr id="14" name="Content Placeholder 13"/>
          <p:cNvSpPr>
            <a:spLocks noGrp="1"/>
          </p:cNvSpPr>
          <p:nvPr>
            <p:ph sz="quarter" idx="13" hasCustomPrompt="1"/>
          </p:nvPr>
        </p:nvSpPr>
        <p:spPr>
          <a:xfrm>
            <a:off x="2123090" y="1051561"/>
            <a:ext cx="9220200" cy="398776"/>
          </a:xfrm>
        </p:spPr>
        <p:txBody>
          <a:bodyPr tIns="0" bIns="0"/>
          <a:lstStyle>
            <a:lvl1pPr marL="914400" indent="0">
              <a:defRPr b="1">
                <a:solidFill>
                  <a:schemeClr val="bg2">
                    <a:lumMod val="50000"/>
                  </a:schemeClr>
                </a:solidFill>
              </a:defRPr>
            </a:lvl1pPr>
          </a:lstStyle>
          <a:p>
            <a:pPr lvl="0"/>
            <a:r>
              <a:rPr lang="es-BO" noProof="0" dirty="0" err="1"/>
              <a:t>Edit</a:t>
            </a:r>
            <a:r>
              <a:rPr lang="es-BO" noProof="0" dirty="0"/>
              <a:t> Master </a:t>
            </a:r>
            <a:r>
              <a:rPr lang="es-BO" noProof="0" dirty="0" err="1"/>
              <a:t>Subtitle</a:t>
            </a:r>
            <a:r>
              <a:rPr lang="es-BO" noProof="0" dirty="0"/>
              <a:t> </a:t>
            </a:r>
            <a:r>
              <a:rPr lang="es-BO" noProof="0" dirty="0" err="1"/>
              <a:t>style</a:t>
            </a:r>
            <a:endParaRPr lang="es-BO" noProof="0" dirty="0"/>
          </a:p>
        </p:txBody>
      </p:sp>
      <p:sp>
        <p:nvSpPr>
          <p:cNvPr id="8" name="Date Placeholder 3"/>
          <p:cNvSpPr>
            <a:spLocks noGrp="1"/>
          </p:cNvSpPr>
          <p:nvPr>
            <p:ph type="dt" sz="half" idx="10"/>
          </p:nvPr>
        </p:nvSpPr>
        <p:spPr>
          <a:xfrm>
            <a:off x="838200" y="6356350"/>
            <a:ext cx="1188720" cy="365125"/>
          </a:xfrm>
          <a:prstGeom prst="rect">
            <a:avLst/>
          </a:prstGeom>
        </p:spPr>
        <p:txBody>
          <a:bodyPr/>
          <a:lstStyle>
            <a:lvl1pPr>
              <a:defRPr sz="1400" spc="0">
                <a:solidFill>
                  <a:schemeClr val="bg2">
                    <a:lumMod val="50000"/>
                  </a:schemeClr>
                </a:solidFill>
                <a:latin typeface="+mj-lt"/>
              </a:defRPr>
            </a:lvl1pPr>
          </a:lstStyle>
          <a:p>
            <a:pPr>
              <a:defRPr/>
            </a:pPr>
            <a:r>
              <a:rPr lang="sv-SE" smtClean="0">
                <a:solidFill>
                  <a:prstClr val="black">
                    <a:tint val="75000"/>
                  </a:prstClr>
                </a:solidFill>
              </a:rPr>
              <a:t>04/2019</a:t>
            </a:r>
            <a:endParaRPr lang="en-US">
              <a:solidFill>
                <a:prstClr val="black">
                  <a:tint val="75000"/>
                </a:prstClr>
              </a:solidFill>
            </a:endParaRPr>
          </a:p>
        </p:txBody>
      </p:sp>
      <p:sp>
        <p:nvSpPr>
          <p:cNvPr id="10" name="Footer Placeholder 4"/>
          <p:cNvSpPr>
            <a:spLocks noGrp="1"/>
          </p:cNvSpPr>
          <p:nvPr>
            <p:ph type="ftr" sz="quarter" idx="11"/>
          </p:nvPr>
        </p:nvSpPr>
        <p:spPr>
          <a:xfrm>
            <a:off x="2525268" y="6356349"/>
            <a:ext cx="7141464" cy="365125"/>
          </a:xfrm>
          <a:prstGeom prst="rect">
            <a:avLst/>
          </a:prstGeom>
        </p:spPr>
        <p:txBody>
          <a:bodyPr/>
          <a:lstStyle>
            <a:lvl1pPr algn="ctr">
              <a:defRPr sz="1400" spc="0">
                <a:solidFill>
                  <a:schemeClr val="bg2">
                    <a:lumMod val="50000"/>
                  </a:schemeClr>
                </a:solidFill>
                <a:latin typeface="+mj-lt"/>
              </a:defRPr>
            </a:lvl1pPr>
          </a:lstStyle>
          <a:p>
            <a:pPr>
              <a:defRPr/>
            </a:pPr>
            <a:r>
              <a:rPr lang="en-US" dirty="0">
                <a:solidFill>
                  <a:prstClr val="black">
                    <a:tint val="75000"/>
                  </a:prstClr>
                </a:solidFill>
              </a:rPr>
              <a:t>Energy Modelling Platform for Africa - 14-29 January 2019 University of Cape Town (South Africa)</a:t>
            </a:r>
          </a:p>
        </p:txBody>
      </p:sp>
      <p:sp>
        <p:nvSpPr>
          <p:cNvPr id="11" name="Slide Number Placeholder 5"/>
          <p:cNvSpPr>
            <a:spLocks noGrp="1"/>
          </p:cNvSpPr>
          <p:nvPr>
            <p:ph type="sldNum" sz="quarter" idx="12"/>
          </p:nvPr>
        </p:nvSpPr>
        <p:spPr>
          <a:xfrm>
            <a:off x="10165080" y="6356350"/>
            <a:ext cx="1188720" cy="365125"/>
          </a:xfrm>
          <a:prstGeom prst="rect">
            <a:avLst/>
          </a:prstGeom>
        </p:spPr>
        <p:txBody>
          <a:bodyPr/>
          <a:lstStyle>
            <a:lvl1pPr algn="r">
              <a:defRPr sz="1400" spc="0">
                <a:solidFill>
                  <a:schemeClr val="bg2">
                    <a:lumMod val="50000"/>
                  </a:schemeClr>
                </a:solidFill>
                <a:latin typeface="+mj-lt"/>
              </a:defRPr>
            </a:lvl1pPr>
          </a:lstStyle>
          <a:p>
            <a:pPr>
              <a:defRPr/>
            </a:pPr>
            <a:fld id="{92A4DE5B-D266-47DA-B86B-5B95BCF9A6FB}"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927000017"/>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lgn="l">
              <a:defRPr sz="6000"/>
            </a:lvl1pPr>
          </a:lstStyle>
          <a:p>
            <a:r>
              <a:rPr lang="en-US" noProof="0"/>
              <a:t>Click to edit Master title style</a:t>
            </a:r>
            <a:endParaRPr lang="es-BO" noProof="0"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sp>
        <p:nvSpPr>
          <p:cNvPr id="7" name="Date Placeholder 3"/>
          <p:cNvSpPr>
            <a:spLocks noGrp="1"/>
          </p:cNvSpPr>
          <p:nvPr>
            <p:ph type="dt" sz="half" idx="10"/>
          </p:nvPr>
        </p:nvSpPr>
        <p:spPr>
          <a:xfrm>
            <a:off x="838200" y="6356350"/>
            <a:ext cx="1188720" cy="365125"/>
          </a:xfrm>
          <a:prstGeom prst="rect">
            <a:avLst/>
          </a:prstGeom>
        </p:spPr>
        <p:txBody>
          <a:bodyPr/>
          <a:lstStyle>
            <a:lvl1pPr>
              <a:defRPr sz="1400" spc="0">
                <a:solidFill>
                  <a:schemeClr val="bg2">
                    <a:lumMod val="50000"/>
                  </a:schemeClr>
                </a:solidFill>
                <a:latin typeface="+mj-lt"/>
              </a:defRPr>
            </a:lvl1pPr>
          </a:lstStyle>
          <a:p>
            <a:pPr>
              <a:defRPr/>
            </a:pPr>
            <a:r>
              <a:rPr lang="sv-SE" smtClean="0">
                <a:solidFill>
                  <a:prstClr val="black">
                    <a:tint val="75000"/>
                  </a:prstClr>
                </a:solidFill>
              </a:rPr>
              <a:t>04/2019</a:t>
            </a:r>
            <a:endParaRPr lang="en-US">
              <a:solidFill>
                <a:prstClr val="black">
                  <a:tint val="75000"/>
                </a:prstClr>
              </a:solidFill>
            </a:endParaRPr>
          </a:p>
        </p:txBody>
      </p:sp>
      <p:sp>
        <p:nvSpPr>
          <p:cNvPr id="8" name="Footer Placeholder 4"/>
          <p:cNvSpPr>
            <a:spLocks noGrp="1"/>
          </p:cNvSpPr>
          <p:nvPr>
            <p:ph type="ftr" sz="quarter" idx="11"/>
          </p:nvPr>
        </p:nvSpPr>
        <p:spPr>
          <a:xfrm>
            <a:off x="2525268" y="6356349"/>
            <a:ext cx="7141464" cy="365125"/>
          </a:xfrm>
          <a:prstGeom prst="rect">
            <a:avLst/>
          </a:prstGeom>
        </p:spPr>
        <p:txBody>
          <a:bodyPr/>
          <a:lstStyle>
            <a:lvl1pPr algn="ctr">
              <a:defRPr sz="1400" spc="0">
                <a:solidFill>
                  <a:schemeClr val="bg2">
                    <a:lumMod val="50000"/>
                  </a:schemeClr>
                </a:solidFill>
                <a:latin typeface="+mj-lt"/>
              </a:defRPr>
            </a:lvl1pPr>
          </a:lstStyle>
          <a:p>
            <a:pPr>
              <a:defRPr/>
            </a:pPr>
            <a:r>
              <a:rPr lang="en-US">
                <a:solidFill>
                  <a:prstClr val="black">
                    <a:tint val="75000"/>
                  </a:prstClr>
                </a:solidFill>
              </a:rPr>
              <a:t>Energy Modelling Platform for Africa - 14-29 January 2019 University of Cape Town (South Africa)</a:t>
            </a:r>
          </a:p>
        </p:txBody>
      </p:sp>
      <p:sp>
        <p:nvSpPr>
          <p:cNvPr id="9" name="Slide Number Placeholder 5"/>
          <p:cNvSpPr>
            <a:spLocks noGrp="1"/>
          </p:cNvSpPr>
          <p:nvPr>
            <p:ph type="sldNum" sz="quarter" idx="12"/>
          </p:nvPr>
        </p:nvSpPr>
        <p:spPr>
          <a:xfrm>
            <a:off x="10165080" y="6356350"/>
            <a:ext cx="1188720" cy="365125"/>
          </a:xfrm>
          <a:prstGeom prst="rect">
            <a:avLst/>
          </a:prstGeom>
        </p:spPr>
        <p:txBody>
          <a:bodyPr/>
          <a:lstStyle>
            <a:lvl1pPr algn="r">
              <a:defRPr sz="1400" spc="0">
                <a:solidFill>
                  <a:schemeClr val="bg2">
                    <a:lumMod val="50000"/>
                  </a:schemeClr>
                </a:solidFill>
                <a:latin typeface="+mj-lt"/>
              </a:defRPr>
            </a:lvl1pPr>
          </a:lstStyle>
          <a:p>
            <a:pPr>
              <a:defRPr/>
            </a:pPr>
            <a:fld id="{92A4DE5B-D266-47DA-B86B-5B95BCF9A6FB}"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4903890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618488"/>
            <a:ext cx="5181600" cy="457911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s-BO" noProof="0" dirty="0"/>
          </a:p>
        </p:txBody>
      </p:sp>
      <p:sp>
        <p:nvSpPr>
          <p:cNvPr id="4" name="Content Placeholder 3"/>
          <p:cNvSpPr>
            <a:spLocks noGrp="1"/>
          </p:cNvSpPr>
          <p:nvPr>
            <p:ph sz="half" idx="2"/>
          </p:nvPr>
        </p:nvSpPr>
        <p:spPr>
          <a:xfrm>
            <a:off x="6172200" y="1618488"/>
            <a:ext cx="5181600" cy="457911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s-BO" noProof="0" dirty="0"/>
          </a:p>
        </p:txBody>
      </p:sp>
      <p:sp>
        <p:nvSpPr>
          <p:cNvPr id="8" name="Date Placeholder 3"/>
          <p:cNvSpPr>
            <a:spLocks noGrp="1"/>
          </p:cNvSpPr>
          <p:nvPr>
            <p:ph type="dt" sz="half" idx="10"/>
          </p:nvPr>
        </p:nvSpPr>
        <p:spPr>
          <a:xfrm>
            <a:off x="838200" y="6356350"/>
            <a:ext cx="1188720" cy="365125"/>
          </a:xfrm>
          <a:prstGeom prst="rect">
            <a:avLst/>
          </a:prstGeom>
        </p:spPr>
        <p:txBody>
          <a:bodyPr/>
          <a:lstStyle>
            <a:lvl1pPr>
              <a:defRPr sz="1400" spc="0">
                <a:solidFill>
                  <a:schemeClr val="bg2">
                    <a:lumMod val="50000"/>
                  </a:schemeClr>
                </a:solidFill>
                <a:latin typeface="+mj-lt"/>
              </a:defRPr>
            </a:lvl1pPr>
          </a:lstStyle>
          <a:p>
            <a:pPr>
              <a:defRPr/>
            </a:pPr>
            <a:r>
              <a:rPr lang="sv-SE" smtClean="0">
                <a:solidFill>
                  <a:prstClr val="black">
                    <a:tint val="75000"/>
                  </a:prstClr>
                </a:solidFill>
              </a:rPr>
              <a:t>04/2019</a:t>
            </a:r>
            <a:endParaRPr lang="en-US">
              <a:solidFill>
                <a:prstClr val="black">
                  <a:tint val="75000"/>
                </a:prstClr>
              </a:solidFill>
            </a:endParaRPr>
          </a:p>
        </p:txBody>
      </p:sp>
      <p:sp>
        <p:nvSpPr>
          <p:cNvPr id="9" name="Footer Placeholder 4"/>
          <p:cNvSpPr>
            <a:spLocks noGrp="1"/>
          </p:cNvSpPr>
          <p:nvPr>
            <p:ph type="ftr" sz="quarter" idx="11"/>
          </p:nvPr>
        </p:nvSpPr>
        <p:spPr>
          <a:xfrm>
            <a:off x="2525268" y="6356349"/>
            <a:ext cx="7141464" cy="365125"/>
          </a:xfrm>
          <a:prstGeom prst="rect">
            <a:avLst/>
          </a:prstGeom>
        </p:spPr>
        <p:txBody>
          <a:bodyPr/>
          <a:lstStyle>
            <a:lvl1pPr algn="ctr">
              <a:defRPr sz="1400" spc="0">
                <a:solidFill>
                  <a:schemeClr val="bg2">
                    <a:lumMod val="50000"/>
                  </a:schemeClr>
                </a:solidFill>
                <a:latin typeface="+mj-lt"/>
              </a:defRPr>
            </a:lvl1pPr>
          </a:lstStyle>
          <a:p>
            <a:pPr>
              <a:defRPr/>
            </a:pPr>
            <a:r>
              <a:rPr lang="en-US">
                <a:solidFill>
                  <a:prstClr val="black">
                    <a:tint val="75000"/>
                  </a:prstClr>
                </a:solidFill>
              </a:rPr>
              <a:t>Energy Modelling Platform for Africa - 14-29 January 2019 University of Cape Town (South Africa)</a:t>
            </a:r>
          </a:p>
        </p:txBody>
      </p:sp>
      <p:sp>
        <p:nvSpPr>
          <p:cNvPr id="10" name="Slide Number Placeholder 5"/>
          <p:cNvSpPr>
            <a:spLocks noGrp="1"/>
          </p:cNvSpPr>
          <p:nvPr>
            <p:ph type="sldNum" sz="quarter" idx="12"/>
          </p:nvPr>
        </p:nvSpPr>
        <p:spPr>
          <a:xfrm>
            <a:off x="10165080" y="6356350"/>
            <a:ext cx="1188720" cy="365125"/>
          </a:xfrm>
          <a:prstGeom prst="rect">
            <a:avLst/>
          </a:prstGeom>
        </p:spPr>
        <p:txBody>
          <a:bodyPr/>
          <a:lstStyle>
            <a:lvl1pPr algn="r">
              <a:defRPr sz="1400" spc="0">
                <a:solidFill>
                  <a:schemeClr val="bg2">
                    <a:lumMod val="50000"/>
                  </a:schemeClr>
                </a:solidFill>
                <a:latin typeface="+mj-lt"/>
              </a:defRPr>
            </a:lvl1pPr>
          </a:lstStyle>
          <a:p>
            <a:pPr>
              <a:defRPr/>
            </a:pPr>
            <a:fld id="{92A4DE5B-D266-47DA-B86B-5B95BCF9A6FB}" type="slidenum">
              <a:rPr lang="en-US" smtClean="0">
                <a:solidFill>
                  <a:prstClr val="black">
                    <a:tint val="75000"/>
                  </a:prstClr>
                </a:solidFill>
              </a:rPr>
              <a:pPr>
                <a:defRPr/>
              </a:pPr>
              <a:t>‹#›</a:t>
            </a:fld>
            <a:endParaRPr lang="en-US">
              <a:solidFill>
                <a:prstClr val="black">
                  <a:tint val="75000"/>
                </a:prstClr>
              </a:solidFill>
            </a:endParaRPr>
          </a:p>
        </p:txBody>
      </p:sp>
      <p:sp>
        <p:nvSpPr>
          <p:cNvPr id="11" name="Title Placeholder 1"/>
          <p:cNvSpPr>
            <a:spLocks noGrp="1"/>
          </p:cNvSpPr>
          <p:nvPr>
            <p:ph type="title"/>
          </p:nvPr>
        </p:nvSpPr>
        <p:spPr>
          <a:xfrm>
            <a:off x="2132456" y="364808"/>
            <a:ext cx="9221344" cy="1097280"/>
          </a:xfrm>
          <a:prstGeom prst="rect">
            <a:avLst/>
          </a:prstGeom>
        </p:spPr>
        <p:txBody>
          <a:bodyPr vert="horz" lIns="91440" tIns="45720" rIns="91440" bIns="45720" rtlCol="0" anchor="ctr">
            <a:normAutofit/>
          </a:bodyPr>
          <a:lstStyle/>
          <a:p>
            <a:r>
              <a:rPr lang="en-US" noProof="0" dirty="0"/>
              <a:t>Click to edit Master title style</a:t>
            </a:r>
            <a:endParaRPr lang="es-BO" noProof="0" dirty="0"/>
          </a:p>
        </p:txBody>
      </p:sp>
    </p:spTree>
    <p:extLst>
      <p:ext uri="{BB962C8B-B14F-4D97-AF65-F5344CB8AC3E}">
        <p14:creationId xmlns:p14="http://schemas.microsoft.com/office/powerpoint/2010/main" val="29593037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1618488"/>
            <a:ext cx="5181600" cy="457911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s-BO" noProof="0" dirty="0"/>
          </a:p>
        </p:txBody>
      </p:sp>
      <p:sp>
        <p:nvSpPr>
          <p:cNvPr id="4" name="Content Placeholder 3"/>
          <p:cNvSpPr>
            <a:spLocks noGrp="1"/>
          </p:cNvSpPr>
          <p:nvPr>
            <p:ph sz="half" idx="2"/>
          </p:nvPr>
        </p:nvSpPr>
        <p:spPr>
          <a:xfrm>
            <a:off x="6172200" y="1618488"/>
            <a:ext cx="5181600" cy="4579112"/>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s-BO" noProof="0" dirty="0"/>
          </a:p>
        </p:txBody>
      </p:sp>
      <p:sp>
        <p:nvSpPr>
          <p:cNvPr id="10" name="Date Placeholder 3"/>
          <p:cNvSpPr>
            <a:spLocks noGrp="1"/>
          </p:cNvSpPr>
          <p:nvPr>
            <p:ph type="dt" sz="half" idx="10"/>
          </p:nvPr>
        </p:nvSpPr>
        <p:spPr>
          <a:xfrm>
            <a:off x="838200" y="6356350"/>
            <a:ext cx="1188720" cy="365125"/>
          </a:xfrm>
          <a:prstGeom prst="rect">
            <a:avLst/>
          </a:prstGeom>
        </p:spPr>
        <p:txBody>
          <a:bodyPr/>
          <a:lstStyle>
            <a:lvl1pPr>
              <a:defRPr sz="1400" spc="0">
                <a:solidFill>
                  <a:schemeClr val="bg2">
                    <a:lumMod val="50000"/>
                  </a:schemeClr>
                </a:solidFill>
                <a:latin typeface="+mj-lt"/>
              </a:defRPr>
            </a:lvl1pPr>
          </a:lstStyle>
          <a:p>
            <a:pPr>
              <a:defRPr/>
            </a:pPr>
            <a:r>
              <a:rPr lang="sv-SE" smtClean="0">
                <a:solidFill>
                  <a:prstClr val="black">
                    <a:tint val="75000"/>
                  </a:prstClr>
                </a:solidFill>
              </a:rPr>
              <a:t>04/2019</a:t>
            </a:r>
            <a:endParaRPr lang="en-US">
              <a:solidFill>
                <a:prstClr val="black">
                  <a:tint val="75000"/>
                </a:prstClr>
              </a:solidFill>
            </a:endParaRPr>
          </a:p>
        </p:txBody>
      </p:sp>
      <p:sp>
        <p:nvSpPr>
          <p:cNvPr id="11" name="Footer Placeholder 4"/>
          <p:cNvSpPr>
            <a:spLocks noGrp="1"/>
          </p:cNvSpPr>
          <p:nvPr>
            <p:ph type="ftr" sz="quarter" idx="11"/>
          </p:nvPr>
        </p:nvSpPr>
        <p:spPr>
          <a:xfrm>
            <a:off x="2525268" y="6356349"/>
            <a:ext cx="7141464" cy="365125"/>
          </a:xfrm>
          <a:prstGeom prst="rect">
            <a:avLst/>
          </a:prstGeom>
        </p:spPr>
        <p:txBody>
          <a:bodyPr/>
          <a:lstStyle>
            <a:lvl1pPr algn="ctr">
              <a:defRPr sz="1400" spc="0">
                <a:solidFill>
                  <a:schemeClr val="bg2">
                    <a:lumMod val="50000"/>
                  </a:schemeClr>
                </a:solidFill>
                <a:latin typeface="+mj-lt"/>
              </a:defRPr>
            </a:lvl1pPr>
          </a:lstStyle>
          <a:p>
            <a:pPr>
              <a:defRPr/>
            </a:pPr>
            <a:r>
              <a:rPr lang="en-US">
                <a:solidFill>
                  <a:prstClr val="black">
                    <a:tint val="75000"/>
                  </a:prstClr>
                </a:solidFill>
              </a:rPr>
              <a:t>Energy Modelling Platform for Africa - 14-29 January 2019 University of Cape Town (South Africa)</a:t>
            </a:r>
          </a:p>
        </p:txBody>
      </p:sp>
      <p:sp>
        <p:nvSpPr>
          <p:cNvPr id="13" name="Title 1"/>
          <p:cNvSpPr>
            <a:spLocks noGrp="1"/>
          </p:cNvSpPr>
          <p:nvPr>
            <p:ph type="title"/>
          </p:nvPr>
        </p:nvSpPr>
        <p:spPr>
          <a:xfrm>
            <a:off x="2123090" y="382053"/>
            <a:ext cx="9226296" cy="669507"/>
          </a:xfrm>
          <a:prstGeom prst="rect">
            <a:avLst/>
          </a:prstGeom>
        </p:spPr>
        <p:txBody>
          <a:bodyPr/>
          <a:lstStyle/>
          <a:p>
            <a:r>
              <a:rPr lang="en-US" noProof="0"/>
              <a:t>Click to edit Master title style</a:t>
            </a:r>
            <a:endParaRPr lang="es-BO" noProof="0" dirty="0"/>
          </a:p>
        </p:txBody>
      </p:sp>
      <p:sp>
        <p:nvSpPr>
          <p:cNvPr id="14" name="Content Placeholder 13"/>
          <p:cNvSpPr>
            <a:spLocks noGrp="1"/>
          </p:cNvSpPr>
          <p:nvPr>
            <p:ph sz="quarter" idx="13" hasCustomPrompt="1"/>
          </p:nvPr>
        </p:nvSpPr>
        <p:spPr>
          <a:xfrm>
            <a:off x="2123090" y="1051561"/>
            <a:ext cx="9220200" cy="398776"/>
          </a:xfrm>
        </p:spPr>
        <p:txBody>
          <a:bodyPr tIns="0" bIns="0"/>
          <a:lstStyle>
            <a:lvl1pPr marL="914400" indent="0">
              <a:defRPr b="1">
                <a:solidFill>
                  <a:schemeClr val="bg2">
                    <a:lumMod val="50000"/>
                  </a:schemeClr>
                </a:solidFill>
              </a:defRPr>
            </a:lvl1pPr>
          </a:lstStyle>
          <a:p>
            <a:pPr lvl="0"/>
            <a:r>
              <a:rPr lang="es-BO" noProof="0" dirty="0" err="1"/>
              <a:t>Edit</a:t>
            </a:r>
            <a:r>
              <a:rPr lang="es-BO" noProof="0" dirty="0"/>
              <a:t> Master </a:t>
            </a:r>
            <a:r>
              <a:rPr lang="es-BO" noProof="0" dirty="0" err="1"/>
              <a:t>Subtitle</a:t>
            </a:r>
            <a:r>
              <a:rPr lang="es-BO" noProof="0" dirty="0"/>
              <a:t> </a:t>
            </a:r>
            <a:r>
              <a:rPr lang="es-BO" noProof="0" dirty="0" err="1"/>
              <a:t>style</a:t>
            </a:r>
            <a:endParaRPr lang="es-BO" noProof="0" dirty="0"/>
          </a:p>
        </p:txBody>
      </p:sp>
      <p:sp>
        <p:nvSpPr>
          <p:cNvPr id="9" name="Slide Number Placeholder 5"/>
          <p:cNvSpPr>
            <a:spLocks noGrp="1"/>
          </p:cNvSpPr>
          <p:nvPr>
            <p:ph type="sldNum" sz="quarter" idx="12"/>
          </p:nvPr>
        </p:nvSpPr>
        <p:spPr>
          <a:xfrm>
            <a:off x="10165080" y="6356350"/>
            <a:ext cx="1188720" cy="365125"/>
          </a:xfrm>
          <a:prstGeom prst="rect">
            <a:avLst/>
          </a:prstGeom>
        </p:spPr>
        <p:txBody>
          <a:bodyPr/>
          <a:lstStyle>
            <a:lvl1pPr algn="r">
              <a:defRPr sz="1400" spc="0">
                <a:solidFill>
                  <a:schemeClr val="bg2">
                    <a:lumMod val="50000"/>
                  </a:schemeClr>
                </a:solidFill>
                <a:latin typeface="+mj-lt"/>
              </a:defRPr>
            </a:lvl1pPr>
          </a:lstStyle>
          <a:p>
            <a:pPr>
              <a:defRPr/>
            </a:pPr>
            <a:fld id="{92A4DE5B-D266-47DA-B86B-5B95BCF9A6FB}"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320257647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618488"/>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p:cNvSpPr>
            <a:spLocks noGrp="1"/>
          </p:cNvSpPr>
          <p:nvPr>
            <p:ph sz="half" idx="2"/>
          </p:nvPr>
        </p:nvSpPr>
        <p:spPr>
          <a:xfrm>
            <a:off x="839788" y="2609087"/>
            <a:ext cx="5157787" cy="3580576"/>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s-BO" noProof="0" dirty="0"/>
          </a:p>
        </p:txBody>
      </p:sp>
      <p:sp>
        <p:nvSpPr>
          <p:cNvPr id="5" name="Text Placeholder 4"/>
          <p:cNvSpPr>
            <a:spLocks noGrp="1"/>
          </p:cNvSpPr>
          <p:nvPr>
            <p:ph type="body" sz="quarter" idx="3"/>
          </p:nvPr>
        </p:nvSpPr>
        <p:spPr>
          <a:xfrm>
            <a:off x="6172200" y="1618488"/>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6" name="Content Placeholder 5"/>
          <p:cNvSpPr>
            <a:spLocks noGrp="1"/>
          </p:cNvSpPr>
          <p:nvPr>
            <p:ph sz="quarter" idx="4"/>
          </p:nvPr>
        </p:nvSpPr>
        <p:spPr>
          <a:xfrm>
            <a:off x="6172200" y="2609087"/>
            <a:ext cx="5183188" cy="3580576"/>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s-BO" noProof="0" dirty="0"/>
          </a:p>
        </p:txBody>
      </p:sp>
      <p:sp>
        <p:nvSpPr>
          <p:cNvPr id="10" name="Date Placeholder 3"/>
          <p:cNvSpPr>
            <a:spLocks noGrp="1"/>
          </p:cNvSpPr>
          <p:nvPr>
            <p:ph type="dt" sz="half" idx="10"/>
          </p:nvPr>
        </p:nvSpPr>
        <p:spPr>
          <a:xfrm>
            <a:off x="838200" y="6356350"/>
            <a:ext cx="1188720" cy="365125"/>
          </a:xfrm>
          <a:prstGeom prst="rect">
            <a:avLst/>
          </a:prstGeom>
        </p:spPr>
        <p:txBody>
          <a:bodyPr/>
          <a:lstStyle>
            <a:lvl1pPr>
              <a:defRPr sz="1400" spc="0">
                <a:solidFill>
                  <a:schemeClr val="bg2">
                    <a:lumMod val="50000"/>
                  </a:schemeClr>
                </a:solidFill>
                <a:latin typeface="+mj-lt"/>
              </a:defRPr>
            </a:lvl1pPr>
          </a:lstStyle>
          <a:p>
            <a:pPr>
              <a:defRPr/>
            </a:pPr>
            <a:r>
              <a:rPr lang="sv-SE" smtClean="0">
                <a:solidFill>
                  <a:prstClr val="black">
                    <a:tint val="75000"/>
                  </a:prstClr>
                </a:solidFill>
              </a:rPr>
              <a:t>04/2019</a:t>
            </a:r>
            <a:endParaRPr lang="en-US">
              <a:solidFill>
                <a:prstClr val="black">
                  <a:tint val="75000"/>
                </a:prstClr>
              </a:solidFill>
            </a:endParaRPr>
          </a:p>
        </p:txBody>
      </p:sp>
      <p:sp>
        <p:nvSpPr>
          <p:cNvPr id="12" name="Footer Placeholder 4"/>
          <p:cNvSpPr>
            <a:spLocks noGrp="1"/>
          </p:cNvSpPr>
          <p:nvPr>
            <p:ph type="ftr" sz="quarter" idx="11"/>
          </p:nvPr>
        </p:nvSpPr>
        <p:spPr>
          <a:xfrm>
            <a:off x="2525268" y="6356349"/>
            <a:ext cx="7141464" cy="365125"/>
          </a:xfrm>
          <a:prstGeom prst="rect">
            <a:avLst/>
          </a:prstGeom>
        </p:spPr>
        <p:txBody>
          <a:bodyPr/>
          <a:lstStyle>
            <a:lvl1pPr algn="ctr">
              <a:defRPr sz="1400" spc="0">
                <a:solidFill>
                  <a:schemeClr val="bg2">
                    <a:lumMod val="50000"/>
                  </a:schemeClr>
                </a:solidFill>
                <a:latin typeface="+mj-lt"/>
              </a:defRPr>
            </a:lvl1pPr>
          </a:lstStyle>
          <a:p>
            <a:pPr>
              <a:defRPr/>
            </a:pPr>
            <a:r>
              <a:rPr lang="en-US">
                <a:solidFill>
                  <a:prstClr val="black">
                    <a:tint val="75000"/>
                  </a:prstClr>
                </a:solidFill>
              </a:rPr>
              <a:t>Energy Modelling Platform for Africa - 14-29 January 2019 University of Cape Town (South Africa)</a:t>
            </a:r>
          </a:p>
        </p:txBody>
      </p:sp>
      <p:sp>
        <p:nvSpPr>
          <p:cNvPr id="14" name="Title Placeholder 1"/>
          <p:cNvSpPr>
            <a:spLocks noGrp="1"/>
          </p:cNvSpPr>
          <p:nvPr>
            <p:ph type="title"/>
          </p:nvPr>
        </p:nvSpPr>
        <p:spPr>
          <a:xfrm>
            <a:off x="2132456" y="364808"/>
            <a:ext cx="9221344" cy="1097280"/>
          </a:xfrm>
          <a:prstGeom prst="rect">
            <a:avLst/>
          </a:prstGeom>
        </p:spPr>
        <p:txBody>
          <a:bodyPr vert="horz" lIns="91440" tIns="45720" rIns="91440" bIns="45720" rtlCol="0" anchor="ctr">
            <a:normAutofit/>
          </a:bodyPr>
          <a:lstStyle/>
          <a:p>
            <a:r>
              <a:rPr lang="en-US" noProof="0" dirty="0"/>
              <a:t>Click to edit Master title style</a:t>
            </a:r>
            <a:endParaRPr lang="es-BO" noProof="0" dirty="0"/>
          </a:p>
        </p:txBody>
      </p:sp>
      <p:sp>
        <p:nvSpPr>
          <p:cNvPr id="11" name="Slide Number Placeholder 5"/>
          <p:cNvSpPr>
            <a:spLocks noGrp="1"/>
          </p:cNvSpPr>
          <p:nvPr>
            <p:ph type="sldNum" sz="quarter" idx="12"/>
          </p:nvPr>
        </p:nvSpPr>
        <p:spPr>
          <a:xfrm>
            <a:off x="10165080" y="6356350"/>
            <a:ext cx="1188720" cy="365125"/>
          </a:xfrm>
          <a:prstGeom prst="rect">
            <a:avLst/>
          </a:prstGeom>
        </p:spPr>
        <p:txBody>
          <a:bodyPr/>
          <a:lstStyle>
            <a:lvl1pPr algn="r">
              <a:defRPr sz="1400" spc="0">
                <a:solidFill>
                  <a:schemeClr val="bg2">
                    <a:lumMod val="50000"/>
                  </a:schemeClr>
                </a:solidFill>
                <a:latin typeface="+mj-lt"/>
              </a:defRPr>
            </a:lvl1pPr>
          </a:lstStyle>
          <a:p>
            <a:pPr>
              <a:defRPr/>
            </a:pPr>
            <a:fld id="{92A4DE5B-D266-47DA-B86B-5B95BCF9A6FB}"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2879393229"/>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Date Placeholder 3"/>
          <p:cNvSpPr>
            <a:spLocks noGrp="1"/>
          </p:cNvSpPr>
          <p:nvPr>
            <p:ph type="dt" sz="half" idx="10"/>
          </p:nvPr>
        </p:nvSpPr>
        <p:spPr>
          <a:xfrm>
            <a:off x="838200" y="6356350"/>
            <a:ext cx="1188720" cy="365125"/>
          </a:xfrm>
          <a:prstGeom prst="rect">
            <a:avLst/>
          </a:prstGeom>
        </p:spPr>
        <p:txBody>
          <a:bodyPr/>
          <a:lstStyle>
            <a:lvl1pPr>
              <a:defRPr sz="1400" spc="0">
                <a:solidFill>
                  <a:schemeClr val="bg2">
                    <a:lumMod val="50000"/>
                  </a:schemeClr>
                </a:solidFill>
                <a:latin typeface="+mj-lt"/>
              </a:defRPr>
            </a:lvl1pPr>
          </a:lstStyle>
          <a:p>
            <a:pPr>
              <a:defRPr/>
            </a:pPr>
            <a:r>
              <a:rPr lang="sv-SE" smtClean="0">
                <a:solidFill>
                  <a:prstClr val="black">
                    <a:tint val="75000"/>
                  </a:prstClr>
                </a:solidFill>
              </a:rPr>
              <a:t>04/2019</a:t>
            </a:r>
            <a:endParaRPr lang="en-US">
              <a:solidFill>
                <a:prstClr val="black">
                  <a:tint val="75000"/>
                </a:prstClr>
              </a:solidFill>
            </a:endParaRPr>
          </a:p>
        </p:txBody>
      </p:sp>
      <p:sp>
        <p:nvSpPr>
          <p:cNvPr id="7" name="Footer Placeholder 4"/>
          <p:cNvSpPr>
            <a:spLocks noGrp="1"/>
          </p:cNvSpPr>
          <p:nvPr>
            <p:ph type="ftr" sz="quarter" idx="11"/>
          </p:nvPr>
        </p:nvSpPr>
        <p:spPr>
          <a:xfrm>
            <a:off x="2525268" y="6356349"/>
            <a:ext cx="7141464" cy="365125"/>
          </a:xfrm>
          <a:prstGeom prst="rect">
            <a:avLst/>
          </a:prstGeom>
        </p:spPr>
        <p:txBody>
          <a:bodyPr/>
          <a:lstStyle>
            <a:lvl1pPr algn="ctr">
              <a:defRPr sz="1400" spc="0">
                <a:solidFill>
                  <a:schemeClr val="bg2">
                    <a:lumMod val="50000"/>
                  </a:schemeClr>
                </a:solidFill>
                <a:latin typeface="+mj-lt"/>
              </a:defRPr>
            </a:lvl1pPr>
          </a:lstStyle>
          <a:p>
            <a:pPr>
              <a:defRPr/>
            </a:pPr>
            <a:r>
              <a:rPr lang="en-US">
                <a:solidFill>
                  <a:prstClr val="black">
                    <a:tint val="75000"/>
                  </a:prstClr>
                </a:solidFill>
              </a:rPr>
              <a:t>Energy Modelling Platform for Africa - 14-29 January 2019 University of Cape Town (South Africa)</a:t>
            </a:r>
          </a:p>
        </p:txBody>
      </p:sp>
      <p:sp>
        <p:nvSpPr>
          <p:cNvPr id="9" name="Title Placeholder 1"/>
          <p:cNvSpPr>
            <a:spLocks noGrp="1"/>
          </p:cNvSpPr>
          <p:nvPr>
            <p:ph type="title"/>
          </p:nvPr>
        </p:nvSpPr>
        <p:spPr>
          <a:xfrm>
            <a:off x="2132456" y="364808"/>
            <a:ext cx="9221344" cy="1097280"/>
          </a:xfrm>
          <a:prstGeom prst="rect">
            <a:avLst/>
          </a:prstGeom>
        </p:spPr>
        <p:txBody>
          <a:bodyPr vert="horz" lIns="91440" tIns="45720" rIns="91440" bIns="45720" rtlCol="0" anchor="ctr">
            <a:normAutofit/>
          </a:bodyPr>
          <a:lstStyle/>
          <a:p>
            <a:r>
              <a:rPr lang="en-US" noProof="0" dirty="0"/>
              <a:t>Click to edit Master title style</a:t>
            </a:r>
            <a:endParaRPr lang="es-BO" noProof="0" dirty="0"/>
          </a:p>
        </p:txBody>
      </p:sp>
      <p:sp>
        <p:nvSpPr>
          <p:cNvPr id="10" name="Slide Number Placeholder 5"/>
          <p:cNvSpPr>
            <a:spLocks noGrp="1"/>
          </p:cNvSpPr>
          <p:nvPr>
            <p:ph type="sldNum" sz="quarter" idx="12"/>
          </p:nvPr>
        </p:nvSpPr>
        <p:spPr>
          <a:xfrm>
            <a:off x="10165080" y="6356350"/>
            <a:ext cx="1188720" cy="365125"/>
          </a:xfrm>
          <a:prstGeom prst="rect">
            <a:avLst/>
          </a:prstGeom>
        </p:spPr>
        <p:txBody>
          <a:bodyPr/>
          <a:lstStyle>
            <a:lvl1pPr algn="r">
              <a:defRPr sz="1400" spc="0">
                <a:solidFill>
                  <a:schemeClr val="bg2">
                    <a:lumMod val="50000"/>
                  </a:schemeClr>
                </a:solidFill>
                <a:latin typeface="+mj-lt"/>
              </a:defRPr>
            </a:lvl1pPr>
          </a:lstStyle>
          <a:p>
            <a:pPr>
              <a:defRPr/>
            </a:pPr>
            <a:fld id="{92A4DE5B-D266-47DA-B86B-5B95BCF9A6FB}" type="slidenum">
              <a:rPr lang="en-US" smtClean="0">
                <a:solidFill>
                  <a:prstClr val="black">
                    <a:tint val="75000"/>
                  </a:prstClr>
                </a:solidFill>
              </a:rPr>
              <a:pPr>
                <a:defRPr/>
              </a:pPr>
              <a:t>‹#›</a:t>
            </a:fld>
            <a:endParaRPr lang="en-US">
              <a:solidFill>
                <a:prstClr val="black">
                  <a:tint val="75000"/>
                </a:prstClr>
              </a:solidFill>
            </a:endParaRPr>
          </a:p>
        </p:txBody>
      </p:sp>
    </p:spTree>
    <p:extLst>
      <p:ext uri="{BB962C8B-B14F-4D97-AF65-F5344CB8AC3E}">
        <p14:creationId xmlns:p14="http://schemas.microsoft.com/office/powerpoint/2010/main" val="198999792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FFFFFF"/>
            </a:gs>
            <a:gs pos="69000">
              <a:srgbClr val="FDFDFD"/>
            </a:gs>
            <a:gs pos="100000">
              <a:schemeClr val="bg2">
                <a:alpha val="50000"/>
              </a:schemeClr>
            </a:gs>
          </a:gsLst>
          <a:lin ang="18900000" scaled="1"/>
          <a:tileRect/>
        </a:gra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8200" y="1616149"/>
            <a:ext cx="10515600" cy="4550734"/>
          </a:xfrm>
          <a:prstGeom prst="rect">
            <a:avLst/>
          </a:prstGeom>
        </p:spPr>
        <p:txBody>
          <a:bodyPr vert="horz" lIns="91440" tIns="45720" rIns="9144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s-BO" noProof="0" dirty="0"/>
          </a:p>
        </p:txBody>
      </p:sp>
      <p:cxnSp>
        <p:nvCxnSpPr>
          <p:cNvPr id="5" name="Straight Connector 4"/>
          <p:cNvCxnSpPr/>
          <p:nvPr/>
        </p:nvCxnSpPr>
        <p:spPr>
          <a:xfrm>
            <a:off x="838200" y="6323905"/>
            <a:ext cx="10515600" cy="0"/>
          </a:xfrm>
          <a:prstGeom prst="line">
            <a:avLst/>
          </a:prstGeom>
          <a:ln w="1905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6" name="Title Placeholder 1"/>
          <p:cNvSpPr>
            <a:spLocks noGrp="1"/>
          </p:cNvSpPr>
          <p:nvPr>
            <p:ph type="title"/>
          </p:nvPr>
        </p:nvSpPr>
        <p:spPr>
          <a:xfrm>
            <a:off x="2132456" y="364808"/>
            <a:ext cx="9221344" cy="1097280"/>
          </a:xfrm>
          <a:prstGeom prst="rect">
            <a:avLst/>
          </a:prstGeom>
        </p:spPr>
        <p:txBody>
          <a:bodyPr vert="horz" lIns="91440" tIns="45720" rIns="91440" bIns="45720" rtlCol="0" anchor="ctr">
            <a:normAutofit/>
          </a:bodyPr>
          <a:lstStyle/>
          <a:p>
            <a:r>
              <a:rPr lang="en-US" noProof="0" dirty="0"/>
              <a:t>Click to edit Master title style</a:t>
            </a:r>
            <a:endParaRPr lang="es-BO" noProof="0" dirty="0"/>
          </a:p>
        </p:txBody>
      </p:sp>
      <p:pic>
        <p:nvPicPr>
          <p:cNvPr id="7" name="Picture 6"/>
          <p:cNvPicPr>
            <a:picLocks noChangeAspect="1"/>
          </p:cNvPicPr>
          <p:nvPr userDrawn="1"/>
        </p:nvPicPr>
        <p:blipFill rotWithShape="1">
          <a:blip r:embed="rId15">
            <a:extLst>
              <a:ext uri="{28A0092B-C50C-407E-A947-70E740481C1C}">
                <a14:useLocalDpi xmlns:a14="http://schemas.microsoft.com/office/drawing/2010/main" val="0"/>
              </a:ext>
            </a:extLst>
          </a:blip>
          <a:srcRect l="6330" t="11650" r="6449" b="15113"/>
          <a:stretch/>
        </p:blipFill>
        <p:spPr>
          <a:xfrm>
            <a:off x="906186" y="1041144"/>
            <a:ext cx="1158284" cy="349850"/>
          </a:xfrm>
          <a:prstGeom prst="rect">
            <a:avLst/>
          </a:prstGeom>
        </p:spPr>
      </p:pic>
      <p:pic>
        <p:nvPicPr>
          <p:cNvPr id="9" name="Picture 8"/>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838200" y="456647"/>
            <a:ext cx="1294256" cy="510910"/>
          </a:xfrm>
          <a:prstGeom prst="rect">
            <a:avLst/>
          </a:prstGeom>
        </p:spPr>
      </p:pic>
      <p:pic>
        <p:nvPicPr>
          <p:cNvPr id="10" name="Picture 9"/>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0734628" y="364808"/>
            <a:ext cx="619172" cy="619172"/>
          </a:xfrm>
          <a:prstGeom prst="rect">
            <a:avLst/>
          </a:prstGeom>
        </p:spPr>
      </p:pic>
    </p:spTree>
    <p:extLst>
      <p:ext uri="{BB962C8B-B14F-4D97-AF65-F5344CB8AC3E}">
        <p14:creationId xmlns:p14="http://schemas.microsoft.com/office/powerpoint/2010/main" val="436756828"/>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p:txStyles>
    <p:titleStyle>
      <a:lvl1pPr algn="l" defTabSz="914400" rtl="0" eaLnBrk="1" latinLnBrk="0" hangingPunct="1">
        <a:lnSpc>
          <a:spcPct val="90000"/>
        </a:lnSpc>
        <a:spcBef>
          <a:spcPct val="0"/>
        </a:spcBef>
        <a:buNone/>
        <a:defRPr sz="3600" kern="1200" spc="-15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spc="-15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spc="-15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15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15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15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5.png"/><Relationship Id="rId5" Type="http://schemas.openxmlformats.org/officeDocument/2006/relationships/image" Target="../media/image2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11.m4a"/><Relationship Id="rId7" Type="http://schemas.openxmlformats.org/officeDocument/2006/relationships/image" Target="../media/image21.emf"/><Relationship Id="rId2" Type="http://schemas.microsoft.com/office/2007/relationships/media" Target="../media/media11.m4a"/><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media4.m4a"/><Relationship Id="rId7" Type="http://schemas.openxmlformats.org/officeDocument/2006/relationships/image" Target="../media/image8.png"/><Relationship Id="rId2" Type="http://schemas.microsoft.com/office/2007/relationships/media" Target="../media/media4.m4a"/><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notesSlide" Target="../notesSlides/notesSlide4.xml"/><Relationship Id="rId10" Type="http://schemas.openxmlformats.org/officeDocument/2006/relationships/image" Target="../media/image5.png"/><Relationship Id="rId4" Type="http://schemas.openxmlformats.org/officeDocument/2006/relationships/slideLayout" Target="../slideLayouts/slideLayout2.xml"/><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audio" Target="../media/media5.m4a"/><Relationship Id="rId7" Type="http://schemas.openxmlformats.org/officeDocument/2006/relationships/image" Target="../media/image12.png"/><Relationship Id="rId2" Type="http://schemas.microsoft.com/office/2007/relationships/media" Target="../media/media5.m4a"/><Relationship Id="rId1" Type="http://schemas.openxmlformats.org/officeDocument/2006/relationships/tags" Target="../tags/tag2.xml"/><Relationship Id="rId6" Type="http://schemas.openxmlformats.org/officeDocument/2006/relationships/image" Target="../media/image11.png"/><Relationship Id="rId5" Type="http://schemas.openxmlformats.org/officeDocument/2006/relationships/notesSlide" Target="../notesSlides/notesSlide5.xml"/><Relationship Id="rId4" Type="http://schemas.openxmlformats.org/officeDocument/2006/relationships/slideLayout" Target="../slideLayouts/slideLayout2.xml"/><Relationship Id="rId9" Type="http://schemas.openxmlformats.org/officeDocument/2006/relationships/image" Target="../media/image5.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6.m4a"/><Relationship Id="rId7" Type="http://schemas.openxmlformats.org/officeDocument/2006/relationships/image" Target="../media/image15.png"/><Relationship Id="rId2" Type="http://schemas.microsoft.com/office/2007/relationships/media" Target="../media/media6.m4a"/><Relationship Id="rId1" Type="http://schemas.openxmlformats.org/officeDocument/2006/relationships/tags" Target="../tags/tag3.xml"/><Relationship Id="rId6" Type="http://schemas.openxmlformats.org/officeDocument/2006/relationships/image" Target="../media/image14.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2.xml"/><Relationship Id="rId7" Type="http://schemas.openxmlformats.org/officeDocument/2006/relationships/image" Target="../media/image18.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7.xml"/><Relationship Id="rId9"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5.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5.png"/><Relationship Id="rId5" Type="http://schemas.openxmlformats.org/officeDocument/2006/relationships/image" Target="../media/image2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What is a hydro power plant</a:t>
            </a:r>
            <a:r>
              <a:rPr lang="en-GB" dirty="0" smtClean="0"/>
              <a:t>?</a:t>
            </a:r>
            <a:endParaRPr lang="sv-SE" dirty="0"/>
          </a:p>
        </p:txBody>
      </p:sp>
      <p:sp>
        <p:nvSpPr>
          <p:cNvPr id="7" name="Text Placeholder 6"/>
          <p:cNvSpPr>
            <a:spLocks noGrp="1"/>
          </p:cNvSpPr>
          <p:nvPr>
            <p:ph type="body" idx="1"/>
          </p:nvPr>
        </p:nvSpPr>
        <p:spPr/>
        <p:txBody>
          <a:bodyPr/>
          <a:lstStyle/>
          <a:p>
            <a:endParaRPr lang="sv-SE"/>
          </a:p>
        </p:txBody>
      </p:sp>
      <p:sp>
        <p:nvSpPr>
          <p:cNvPr id="3" name="Date Placeholder 2"/>
          <p:cNvSpPr>
            <a:spLocks noGrp="1"/>
          </p:cNvSpPr>
          <p:nvPr>
            <p:ph type="dt" sz="half" idx="10"/>
          </p:nvPr>
        </p:nvSpPr>
        <p:spPr/>
        <p:txBody>
          <a:bodyPr/>
          <a:lstStyle/>
          <a:p>
            <a:pPr>
              <a:defRPr/>
            </a:pPr>
            <a:r>
              <a:rPr lang="sv-SE" smtClean="0">
                <a:solidFill>
                  <a:prstClr val="black">
                    <a:tint val="75000"/>
                  </a:prstClr>
                </a:solidFill>
              </a:rPr>
              <a:t>04/2019</a:t>
            </a:r>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92A4DE5B-D266-47DA-B86B-5B95BCF9A6FB}" type="slidenum">
              <a:rPr lang="en-US" smtClean="0">
                <a:solidFill>
                  <a:prstClr val="black">
                    <a:tint val="75000"/>
                  </a:prstClr>
                </a:solidFill>
              </a:rPr>
              <a:pPr>
                <a:defRPr/>
              </a:pPr>
              <a:t>1</a:t>
            </a:fld>
            <a:endParaRPr lang="en-US" dirty="0">
              <a:solidFill>
                <a:prstClr val="black">
                  <a:tint val="75000"/>
                </a:prstClr>
              </a:solidFill>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70169368"/>
      </p:ext>
    </p:extLst>
  </p:cSld>
  <p:clrMapOvr>
    <a:masterClrMapping/>
  </p:clrMapOvr>
  <mc:AlternateContent xmlns:mc="http://schemas.openxmlformats.org/markup-compatibility/2006" xmlns:p14="http://schemas.microsoft.com/office/powerpoint/2010/main">
    <mc:Choice Requires="p14">
      <p:transition spd="med" p14:dur="700" advTm="6360">
        <p:fade/>
      </p:transition>
    </mc:Choice>
    <mc:Fallback xmlns="">
      <p:transition spd="med" advTm="636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2A4DE5B-D266-47DA-B86B-5B95BCF9A6FB}" type="slidenum">
              <a:rPr lang="en-US" smtClean="0"/>
              <a:t>10</a:t>
            </a:fld>
            <a:endParaRPr lang="en-US" dirty="0"/>
          </a:p>
        </p:txBody>
      </p:sp>
      <p:pic>
        <p:nvPicPr>
          <p:cNvPr id="9" name="Picture 8"/>
          <p:cNvPicPr>
            <a:picLocks noChangeAspect="1"/>
          </p:cNvPicPr>
          <p:nvPr/>
        </p:nvPicPr>
        <p:blipFill>
          <a:blip r:embed="rId5"/>
          <a:stretch>
            <a:fillRect/>
          </a:stretch>
        </p:blipFill>
        <p:spPr>
          <a:xfrm>
            <a:off x="2349795" y="2170497"/>
            <a:ext cx="7340142" cy="3698354"/>
          </a:xfrm>
          <a:prstGeom prst="rect">
            <a:avLst/>
          </a:prstGeom>
        </p:spPr>
      </p:pic>
      <p:sp>
        <p:nvSpPr>
          <p:cNvPr id="10" name="TextBox 9"/>
          <p:cNvSpPr txBox="1"/>
          <p:nvPr/>
        </p:nvSpPr>
        <p:spPr>
          <a:xfrm>
            <a:off x="4333634" y="1585460"/>
            <a:ext cx="3372465" cy="461665"/>
          </a:xfrm>
          <a:prstGeom prst="rect">
            <a:avLst/>
          </a:prstGeom>
          <a:noFill/>
        </p:spPr>
        <p:txBody>
          <a:bodyPr wrap="square" rtlCol="0">
            <a:spAutoFit/>
          </a:bodyPr>
          <a:lstStyle/>
          <a:p>
            <a:pPr algn="ctr"/>
            <a:r>
              <a:rPr lang="en-GB" sz="2400" b="1" dirty="0" smtClean="0"/>
              <a:t>Flow rates</a:t>
            </a:r>
            <a:endParaRPr lang="en-GB" sz="2400" b="1" dirty="0"/>
          </a:p>
        </p:txBody>
      </p:sp>
      <p:sp>
        <p:nvSpPr>
          <p:cNvPr id="3" name="Title 2"/>
          <p:cNvSpPr>
            <a:spLocks noGrp="1"/>
          </p:cNvSpPr>
          <p:nvPr>
            <p:ph type="title"/>
          </p:nvPr>
        </p:nvSpPr>
        <p:spPr/>
        <p:txBody>
          <a:bodyPr/>
          <a:lstStyle/>
          <a:p>
            <a:r>
              <a:rPr lang="en-US" dirty="0"/>
              <a:t>Hydro specific technical parameters</a:t>
            </a:r>
            <a:endParaRPr lang="fr-FR" dirty="0"/>
          </a:p>
        </p:txBody>
      </p:sp>
      <p:sp>
        <p:nvSpPr>
          <p:cNvPr id="2" name="Date Placeholder 1"/>
          <p:cNvSpPr>
            <a:spLocks noGrp="1"/>
          </p:cNvSpPr>
          <p:nvPr>
            <p:ph type="dt" sz="half" idx="10"/>
          </p:nvPr>
        </p:nvSpPr>
        <p:spPr/>
        <p:txBody>
          <a:bodyPr/>
          <a:lstStyle/>
          <a:p>
            <a:pPr>
              <a:defRPr/>
            </a:pPr>
            <a:r>
              <a:rPr lang="sv-SE" smtClean="0">
                <a:solidFill>
                  <a:prstClr val="black">
                    <a:tint val="75000"/>
                  </a:prstClr>
                </a:solidFill>
              </a:rPr>
              <a:t>04/2019</a:t>
            </a:r>
            <a:endParaRPr lang="en-US" dirty="0">
              <a:solidFill>
                <a:prstClr val="black">
                  <a:tint val="75000"/>
                </a:prstClr>
              </a:solidFill>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11803707"/>
      </p:ext>
    </p:extLst>
  </p:cSld>
  <p:clrMapOvr>
    <a:masterClrMapping/>
  </p:clrMapOvr>
  <mc:AlternateContent xmlns:mc="http://schemas.openxmlformats.org/markup-compatibility/2006" xmlns:p14="http://schemas.microsoft.com/office/powerpoint/2010/main">
    <mc:Choice Requires="p14">
      <p:transition spd="med" p14:dur="700" advTm="109554">
        <p:fade/>
      </p:transition>
    </mc:Choice>
    <mc:Fallback xmlns="">
      <p:transition spd="med" advTm="10955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2A4DE5B-D266-47DA-B86B-5B95BCF9A6FB}" type="slidenum">
              <a:rPr lang="en-US" smtClean="0"/>
              <a:t>11</a:t>
            </a:fld>
            <a:endParaRPr lang="en-US" dirty="0"/>
          </a:p>
        </p:txBody>
      </p:sp>
      <p:graphicFrame>
        <p:nvGraphicFramePr>
          <p:cNvPr id="11" name="Object 10"/>
          <p:cNvGraphicFramePr>
            <a:graphicFrameLocks noChangeAspect="1"/>
          </p:cNvGraphicFramePr>
          <p:nvPr>
            <p:extLst>
              <p:ext uri="{D42A27DB-BD31-4B8C-83A1-F6EECF244321}">
                <p14:modId xmlns:p14="http://schemas.microsoft.com/office/powerpoint/2010/main" val="821071809"/>
              </p:ext>
            </p:extLst>
          </p:nvPr>
        </p:nvGraphicFramePr>
        <p:xfrm>
          <a:off x="2151697" y="2363720"/>
          <a:ext cx="7477125" cy="3088037"/>
        </p:xfrm>
        <a:graphic>
          <a:graphicData uri="http://schemas.openxmlformats.org/presentationml/2006/ole">
            <mc:AlternateContent xmlns:mc="http://schemas.openxmlformats.org/markup-compatibility/2006">
              <mc:Choice xmlns:v="urn:schemas-microsoft-com:vml" Requires="v">
                <p:oleObj spid="_x0000_s1160" name="Worksheet" r:id="rId6" imgW="4724518" imgH="1533525" progId="Excel.Sheet.12">
                  <p:embed/>
                </p:oleObj>
              </mc:Choice>
              <mc:Fallback>
                <p:oleObj name="Worksheet" r:id="rId6" imgW="4724518" imgH="1533525" progId="Excel.Sheet.12">
                  <p:embed/>
                  <p:pic>
                    <p:nvPicPr>
                      <p:cNvPr id="10" name="Object 9"/>
                      <p:cNvPicPr/>
                      <p:nvPr/>
                    </p:nvPicPr>
                    <p:blipFill>
                      <a:blip r:embed="rId7"/>
                      <a:stretch>
                        <a:fillRect/>
                      </a:stretch>
                    </p:blipFill>
                    <p:spPr>
                      <a:xfrm>
                        <a:off x="2151697" y="2363720"/>
                        <a:ext cx="7477125" cy="3088037"/>
                      </a:xfrm>
                      <a:prstGeom prst="rect">
                        <a:avLst/>
                      </a:prstGeom>
                    </p:spPr>
                  </p:pic>
                </p:oleObj>
              </mc:Fallback>
            </mc:AlternateContent>
          </a:graphicData>
        </a:graphic>
      </p:graphicFrame>
      <p:sp>
        <p:nvSpPr>
          <p:cNvPr id="3" name="Title 2"/>
          <p:cNvSpPr>
            <a:spLocks noGrp="1"/>
          </p:cNvSpPr>
          <p:nvPr>
            <p:ph type="title"/>
          </p:nvPr>
        </p:nvSpPr>
        <p:spPr/>
        <p:txBody>
          <a:bodyPr/>
          <a:lstStyle/>
          <a:p>
            <a:r>
              <a:rPr lang="en-US" dirty="0" smtClean="0"/>
              <a:t>Techno-economic </a:t>
            </a:r>
            <a:r>
              <a:rPr lang="en-US" dirty="0"/>
              <a:t>parameters</a:t>
            </a:r>
            <a:endParaRPr lang="fr-FR" dirty="0"/>
          </a:p>
        </p:txBody>
      </p:sp>
      <p:sp>
        <p:nvSpPr>
          <p:cNvPr id="2" name="Date Placeholder 1"/>
          <p:cNvSpPr>
            <a:spLocks noGrp="1"/>
          </p:cNvSpPr>
          <p:nvPr>
            <p:ph type="dt" sz="half" idx="10"/>
          </p:nvPr>
        </p:nvSpPr>
        <p:spPr/>
        <p:txBody>
          <a:bodyPr/>
          <a:lstStyle/>
          <a:p>
            <a:pPr>
              <a:defRPr/>
            </a:pPr>
            <a:r>
              <a:rPr lang="sv-SE" smtClean="0">
                <a:solidFill>
                  <a:prstClr val="black">
                    <a:tint val="75000"/>
                  </a:prstClr>
                </a:solidFill>
              </a:rPr>
              <a:t>04/2019</a:t>
            </a:r>
            <a:endParaRPr lang="en-US" dirty="0">
              <a:solidFill>
                <a:prstClr val="black">
                  <a:tint val="75000"/>
                </a:prstClr>
              </a:solidFill>
            </a:endParaRPr>
          </a:p>
        </p:txBody>
      </p:sp>
      <p:sp>
        <p:nvSpPr>
          <p:cNvPr id="7" name="TextBox 6"/>
          <p:cNvSpPr txBox="1"/>
          <p:nvPr/>
        </p:nvSpPr>
        <p:spPr>
          <a:xfrm>
            <a:off x="7732682" y="5532366"/>
            <a:ext cx="2513678" cy="371996"/>
          </a:xfrm>
          <a:prstGeom prst="rect">
            <a:avLst/>
          </a:prstGeom>
        </p:spPr>
        <p:txBody>
          <a:bodyPr vert="horz" wrap="square" lIns="91440" tIns="0" rIns="91440" bIns="0" rtlCol="0" anchor="t">
            <a:noAutofit/>
          </a:bodyPr>
          <a:lstStyle/>
          <a:p>
            <a:pPr marL="457200" indent="0"/>
            <a:r>
              <a:rPr lang="en-GB" sz="1400" spc="-150" dirty="0"/>
              <a:t>Source: </a:t>
            </a:r>
            <a:r>
              <a:rPr lang="en-GB" sz="1400" spc="-150" dirty="0" smtClean="0"/>
              <a:t>IEA ETSAP 2010</a:t>
            </a:r>
            <a:endParaRPr lang="en-GB" sz="1400" spc="-150" dirty="0"/>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47765539"/>
      </p:ext>
    </p:extLst>
  </p:cSld>
  <p:clrMapOvr>
    <a:masterClrMapping/>
  </p:clrMapOvr>
  <mc:AlternateContent xmlns:mc="http://schemas.openxmlformats.org/markup-compatibility/2006" xmlns:p14="http://schemas.microsoft.com/office/powerpoint/2010/main">
    <mc:Choice Requires="p14">
      <p:transition spd="med" p14:dur="700" advTm="46770">
        <p:fade/>
      </p:transition>
    </mc:Choice>
    <mc:Fallback xmlns="">
      <p:transition spd="med" advTm="4677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
          <p:cNvSpPr>
            <a:spLocks noGrp="1"/>
          </p:cNvSpPr>
          <p:nvPr>
            <p:ph idx="1"/>
          </p:nvPr>
        </p:nvSpPr>
        <p:spPr>
          <a:xfrm>
            <a:off x="7068893" y="1974735"/>
            <a:ext cx="4284908" cy="3423175"/>
          </a:xfrm>
        </p:spPr>
        <p:txBody>
          <a:bodyPr>
            <a:normAutofit/>
          </a:bodyPr>
          <a:lstStyle/>
          <a:p>
            <a:pPr marL="0" indent="0">
              <a:buNone/>
            </a:pPr>
            <a:r>
              <a:rPr lang="en-CA" dirty="0"/>
              <a:t>A big advantage of hydroelectric power is the ability to quickly and readily vary the amount of power generated, depending on the load presented at that moment.</a:t>
            </a:r>
          </a:p>
          <a:p>
            <a:pPr marL="457200" indent="-457200">
              <a:buFont typeface="Arial" panose="020B0604020202020204" pitchFamily="34" charset="0"/>
              <a:buChar char="•"/>
            </a:pPr>
            <a:endParaRPr lang="en-CA" dirty="0"/>
          </a:p>
          <a:p>
            <a:pPr marL="457200" indent="-457200">
              <a:buFont typeface="Arial" panose="020B0604020202020204" pitchFamily="34" charset="0"/>
              <a:buChar char="•"/>
            </a:pPr>
            <a:endParaRPr lang="en-CA" dirty="0">
              <a:solidFill>
                <a:srgbClr val="FF0000"/>
              </a:solidFill>
            </a:endParaRPr>
          </a:p>
          <a:p>
            <a:pPr marL="457200" indent="-457200">
              <a:buFont typeface="Wingdings" panose="05000000000000000000" pitchFamily="2" charset="2"/>
              <a:buChar char="Ø"/>
            </a:pPr>
            <a:endParaRPr lang="en-CA" dirty="0"/>
          </a:p>
          <a:p>
            <a:endParaRPr lang="sv-SE" dirty="0"/>
          </a:p>
        </p:txBody>
      </p:sp>
      <p:sp>
        <p:nvSpPr>
          <p:cNvPr id="6" name="Slide Number Placeholder 5"/>
          <p:cNvSpPr>
            <a:spLocks noGrp="1"/>
          </p:cNvSpPr>
          <p:nvPr>
            <p:ph type="sldNum" sz="quarter" idx="12"/>
          </p:nvPr>
        </p:nvSpPr>
        <p:spPr/>
        <p:txBody>
          <a:bodyPr/>
          <a:lstStyle/>
          <a:p>
            <a:fld id="{92A4DE5B-D266-47DA-B86B-5B95BCF9A6FB}" type="slidenum">
              <a:rPr lang="en-US" smtClean="0"/>
              <a:t>2</a:t>
            </a:fld>
            <a:endParaRPr lang="en-US"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7697" y="1928421"/>
            <a:ext cx="6201195" cy="3567811"/>
          </a:xfrm>
          <a:prstGeom prst="rect">
            <a:avLst/>
          </a:prstGeom>
        </p:spPr>
      </p:pic>
      <p:sp>
        <p:nvSpPr>
          <p:cNvPr id="13" name="TextBox 12"/>
          <p:cNvSpPr txBox="1"/>
          <p:nvPr/>
        </p:nvSpPr>
        <p:spPr>
          <a:xfrm>
            <a:off x="1210737" y="5496232"/>
            <a:ext cx="1791929" cy="255639"/>
          </a:xfrm>
          <a:prstGeom prst="rect">
            <a:avLst/>
          </a:prstGeom>
        </p:spPr>
        <p:txBody>
          <a:bodyPr vert="horz" wrap="square" lIns="91440" tIns="0" rIns="91440" bIns="0" rtlCol="0" anchor="t">
            <a:normAutofit/>
          </a:bodyPr>
          <a:lstStyle/>
          <a:p>
            <a:pPr marL="457200" indent="0"/>
            <a:r>
              <a:rPr lang="en-GB" sz="1500" spc="-150" dirty="0">
                <a:latin typeface="+mn-lt"/>
              </a:rPr>
              <a:t>Source: Irena, 2012</a:t>
            </a:r>
          </a:p>
        </p:txBody>
      </p:sp>
      <p:sp>
        <p:nvSpPr>
          <p:cNvPr id="3" name="Title 2"/>
          <p:cNvSpPr>
            <a:spLocks noGrp="1"/>
          </p:cNvSpPr>
          <p:nvPr>
            <p:ph type="title"/>
          </p:nvPr>
        </p:nvSpPr>
        <p:spPr/>
        <p:txBody>
          <a:bodyPr/>
          <a:lstStyle/>
          <a:p>
            <a:r>
              <a:rPr lang="en-US" dirty="0" smtClean="0"/>
              <a:t>Hydropower</a:t>
            </a:r>
            <a:endParaRPr lang="fr-FR" dirty="0"/>
          </a:p>
        </p:txBody>
      </p:sp>
      <p:sp>
        <p:nvSpPr>
          <p:cNvPr id="2" name="Date Placeholder 1"/>
          <p:cNvSpPr>
            <a:spLocks noGrp="1"/>
          </p:cNvSpPr>
          <p:nvPr>
            <p:ph type="dt" sz="half" idx="10"/>
          </p:nvPr>
        </p:nvSpPr>
        <p:spPr/>
        <p:txBody>
          <a:bodyPr/>
          <a:lstStyle/>
          <a:p>
            <a:pPr>
              <a:defRPr/>
            </a:pPr>
            <a:r>
              <a:rPr lang="sv-SE" smtClean="0">
                <a:solidFill>
                  <a:prstClr val="black">
                    <a:tint val="75000"/>
                  </a:prstClr>
                </a:solidFill>
              </a:rPr>
              <a:t>04/2019</a:t>
            </a:r>
            <a:endParaRPr lang="en-US" dirty="0">
              <a:solidFill>
                <a:prstClr val="black">
                  <a:tint val="75000"/>
                </a:prstClr>
              </a:solidFill>
            </a:endParaRPr>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52582254"/>
      </p:ext>
    </p:extLst>
  </p:cSld>
  <p:clrMapOvr>
    <a:masterClrMapping/>
  </p:clrMapOvr>
  <mc:AlternateContent xmlns:mc="http://schemas.openxmlformats.org/markup-compatibility/2006" xmlns:p14="http://schemas.microsoft.com/office/powerpoint/2010/main">
    <mc:Choice Requires="p14">
      <p:transition spd="med" p14:dur="700" advTm="61102">
        <p:fade/>
      </p:transition>
    </mc:Choice>
    <mc:Fallback xmlns="">
      <p:transition spd="med" advTm="6110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a:t>Classification of hydro power </a:t>
            </a:r>
            <a:r>
              <a:rPr lang="en-GB" dirty="0" smtClean="0"/>
              <a:t>plants</a:t>
            </a:r>
            <a:endParaRPr lang="sv-SE" dirty="0"/>
          </a:p>
        </p:txBody>
      </p:sp>
      <p:sp>
        <p:nvSpPr>
          <p:cNvPr id="7" name="Text Placeholder 6"/>
          <p:cNvSpPr>
            <a:spLocks noGrp="1"/>
          </p:cNvSpPr>
          <p:nvPr>
            <p:ph type="body" idx="1"/>
          </p:nvPr>
        </p:nvSpPr>
        <p:spPr/>
        <p:txBody>
          <a:bodyPr/>
          <a:lstStyle/>
          <a:p>
            <a:endParaRPr lang="sv-SE"/>
          </a:p>
        </p:txBody>
      </p:sp>
      <p:sp>
        <p:nvSpPr>
          <p:cNvPr id="3" name="Date Placeholder 2"/>
          <p:cNvSpPr>
            <a:spLocks noGrp="1"/>
          </p:cNvSpPr>
          <p:nvPr>
            <p:ph type="dt" sz="half" idx="10"/>
          </p:nvPr>
        </p:nvSpPr>
        <p:spPr/>
        <p:txBody>
          <a:bodyPr/>
          <a:lstStyle/>
          <a:p>
            <a:pPr>
              <a:defRPr/>
            </a:pPr>
            <a:r>
              <a:rPr lang="sv-SE" smtClean="0">
                <a:solidFill>
                  <a:prstClr val="black">
                    <a:tint val="75000"/>
                  </a:prstClr>
                </a:solidFill>
              </a:rPr>
              <a:t>04/2019</a:t>
            </a:r>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pPr>
              <a:defRPr/>
            </a:pPr>
            <a:fld id="{92A4DE5B-D266-47DA-B86B-5B95BCF9A6FB}" type="slidenum">
              <a:rPr lang="en-US" smtClean="0">
                <a:solidFill>
                  <a:prstClr val="black">
                    <a:tint val="75000"/>
                  </a:prstClr>
                </a:solidFill>
              </a:rPr>
              <a:pPr>
                <a:defRPr/>
              </a:pPr>
              <a:t>3</a:t>
            </a:fld>
            <a:endParaRPr lang="en-US" dirty="0">
              <a:solidFill>
                <a:prstClr val="black">
                  <a:tint val="75000"/>
                </a:prstClr>
              </a:solidFill>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61520562"/>
      </p:ext>
    </p:extLst>
  </p:cSld>
  <p:clrMapOvr>
    <a:masterClrMapping/>
  </p:clrMapOvr>
  <mc:AlternateContent xmlns:mc="http://schemas.openxmlformats.org/markup-compatibility/2006" xmlns:p14="http://schemas.microsoft.com/office/powerpoint/2010/main">
    <mc:Choice Requires="p14">
      <p:transition spd="med" p14:dur="700" advTm="5268">
        <p:fade/>
      </p:transition>
    </mc:Choice>
    <mc:Fallback xmlns="">
      <p:transition spd="med" advTm="52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1"/>
          <p:cNvSpPr>
            <a:spLocks noGrp="1"/>
          </p:cNvSpPr>
          <p:nvPr>
            <p:ph idx="1"/>
          </p:nvPr>
        </p:nvSpPr>
        <p:spPr>
          <a:xfrm>
            <a:off x="838200" y="1640844"/>
            <a:ext cx="10515600" cy="4550734"/>
          </a:xfrm>
        </p:spPr>
        <p:txBody>
          <a:bodyPr/>
          <a:lstStyle/>
          <a:p>
            <a:pPr marL="0" indent="0" algn="ctr">
              <a:buNone/>
            </a:pPr>
            <a:r>
              <a:rPr lang="en-US" b="1" dirty="0"/>
              <a:t>Classification of hydropower plants based on storage type</a:t>
            </a:r>
            <a:endParaRPr lang="sv-SE" b="1" dirty="0"/>
          </a:p>
          <a:p>
            <a:endParaRPr lang="sv-SE" dirty="0"/>
          </a:p>
        </p:txBody>
      </p:sp>
      <p:sp>
        <p:nvSpPr>
          <p:cNvPr id="6" name="Slide Number Placeholder 5"/>
          <p:cNvSpPr>
            <a:spLocks noGrp="1"/>
          </p:cNvSpPr>
          <p:nvPr>
            <p:ph type="sldNum" sz="quarter" idx="12"/>
          </p:nvPr>
        </p:nvSpPr>
        <p:spPr/>
        <p:txBody>
          <a:bodyPr/>
          <a:lstStyle/>
          <a:p>
            <a:fld id="{92A4DE5B-D266-47DA-B86B-5B95BCF9A6FB}" type="slidenum">
              <a:rPr lang="en-US" smtClean="0"/>
              <a:t>4</a:t>
            </a:fld>
            <a:endParaRPr lang="en-US" dirty="0"/>
          </a:p>
        </p:txBody>
      </p:sp>
      <p:pic>
        <p:nvPicPr>
          <p:cNvPr id="9" name="Picture 8"/>
          <p:cNvPicPr>
            <a:picLocks noChangeAspect="1"/>
          </p:cNvPicPr>
          <p:nvPr/>
        </p:nvPicPr>
        <p:blipFill>
          <a:blip r:embed="rId6"/>
          <a:stretch>
            <a:fillRect/>
          </a:stretch>
        </p:blipFill>
        <p:spPr>
          <a:xfrm>
            <a:off x="895790" y="2521833"/>
            <a:ext cx="3421397" cy="2914999"/>
          </a:xfrm>
          <a:prstGeom prst="rect">
            <a:avLst/>
          </a:prstGeom>
        </p:spPr>
      </p:pic>
      <p:sp>
        <p:nvSpPr>
          <p:cNvPr id="10" name="TextBox 9"/>
          <p:cNvSpPr txBox="1"/>
          <p:nvPr/>
        </p:nvSpPr>
        <p:spPr>
          <a:xfrm>
            <a:off x="1057835" y="5671860"/>
            <a:ext cx="3097306" cy="354947"/>
          </a:xfrm>
          <a:prstGeom prst="rect">
            <a:avLst/>
          </a:prstGeom>
        </p:spPr>
        <p:txBody>
          <a:bodyPr vert="horz" wrap="square" lIns="91440" tIns="0" rIns="91440" bIns="0" rtlCol="0" anchor="t">
            <a:normAutofit fontScale="77500" lnSpcReduction="20000"/>
          </a:bodyPr>
          <a:lstStyle/>
          <a:p>
            <a:pPr indent="0" algn="ctr">
              <a:lnSpc>
                <a:spcPct val="110000"/>
              </a:lnSpc>
            </a:pPr>
            <a:r>
              <a:rPr lang="en-US" sz="3000" spc="-150" dirty="0">
                <a:latin typeface="+mn-lt"/>
              </a:rPr>
              <a:t>Run </a:t>
            </a:r>
            <a:r>
              <a:rPr lang="en-US" sz="3000" spc="-150" dirty="0" smtClean="0">
                <a:latin typeface="+mn-lt"/>
              </a:rPr>
              <a:t>of </a:t>
            </a:r>
            <a:r>
              <a:rPr lang="en-US" sz="3000" spc="-150" dirty="0">
                <a:latin typeface="+mn-lt"/>
              </a:rPr>
              <a:t>River plants</a:t>
            </a:r>
          </a:p>
        </p:txBody>
      </p:sp>
      <p:sp>
        <p:nvSpPr>
          <p:cNvPr id="11" name="TextBox 10"/>
          <p:cNvSpPr txBox="1"/>
          <p:nvPr/>
        </p:nvSpPr>
        <p:spPr>
          <a:xfrm>
            <a:off x="4648880" y="5671859"/>
            <a:ext cx="3097306" cy="354947"/>
          </a:xfrm>
          <a:prstGeom prst="rect">
            <a:avLst/>
          </a:prstGeom>
        </p:spPr>
        <p:txBody>
          <a:bodyPr vert="horz" wrap="square" lIns="91440" tIns="0" rIns="91440" bIns="0" rtlCol="0" anchor="t">
            <a:noAutofit/>
          </a:bodyPr>
          <a:lstStyle/>
          <a:p>
            <a:pPr indent="0" algn="ctr">
              <a:lnSpc>
                <a:spcPct val="90000"/>
              </a:lnSpc>
            </a:pPr>
            <a:r>
              <a:rPr lang="en-US" sz="2300" spc="-150" dirty="0"/>
              <a:t>Storage hydropower</a:t>
            </a:r>
          </a:p>
        </p:txBody>
      </p:sp>
      <p:sp>
        <p:nvSpPr>
          <p:cNvPr id="12" name="TextBox 11"/>
          <p:cNvSpPr txBox="1"/>
          <p:nvPr/>
        </p:nvSpPr>
        <p:spPr>
          <a:xfrm>
            <a:off x="8167187" y="5671859"/>
            <a:ext cx="3097306" cy="354947"/>
          </a:xfrm>
          <a:prstGeom prst="rect">
            <a:avLst/>
          </a:prstGeom>
        </p:spPr>
        <p:txBody>
          <a:bodyPr vert="horz" wrap="square" lIns="91440" tIns="0" rIns="91440" bIns="0" rtlCol="0" anchor="t">
            <a:normAutofit fontScale="77500" lnSpcReduction="20000"/>
          </a:bodyPr>
          <a:lstStyle/>
          <a:p>
            <a:pPr indent="0" algn="ctr">
              <a:lnSpc>
                <a:spcPct val="110000"/>
              </a:lnSpc>
            </a:pPr>
            <a:r>
              <a:rPr lang="en-US" sz="3000" spc="-150" dirty="0">
                <a:latin typeface="+mn-lt"/>
              </a:rPr>
              <a:t>Pumped hydro storage</a:t>
            </a:r>
          </a:p>
        </p:txBody>
      </p:sp>
      <p:pic>
        <p:nvPicPr>
          <p:cNvPr id="13" name="Picture 12"/>
          <p:cNvPicPr>
            <a:picLocks noChangeAspect="1"/>
          </p:cNvPicPr>
          <p:nvPr/>
        </p:nvPicPr>
        <p:blipFill>
          <a:blip r:embed="rId7"/>
          <a:stretch>
            <a:fillRect/>
          </a:stretch>
        </p:blipFill>
        <p:spPr>
          <a:xfrm>
            <a:off x="4536822" y="2521243"/>
            <a:ext cx="3321423" cy="2914998"/>
          </a:xfrm>
          <a:prstGeom prst="rect">
            <a:avLst/>
          </a:prstGeom>
        </p:spPr>
      </p:pic>
      <p:grpSp>
        <p:nvGrpSpPr>
          <p:cNvPr id="14" name="Group 13"/>
          <p:cNvGrpSpPr/>
          <p:nvPr/>
        </p:nvGrpSpPr>
        <p:grpSpPr>
          <a:xfrm>
            <a:off x="8077881" y="2521241"/>
            <a:ext cx="3275919" cy="2914999"/>
            <a:chOff x="8256494" y="2295690"/>
            <a:chExt cx="3140554" cy="2979260"/>
          </a:xfrm>
        </p:grpSpPr>
        <p:pic>
          <p:nvPicPr>
            <p:cNvPr id="15" name="Picture 14"/>
            <p:cNvPicPr>
              <a:picLocks noChangeAspect="1"/>
            </p:cNvPicPr>
            <p:nvPr/>
          </p:nvPicPr>
          <p:blipFill>
            <a:blip r:embed="rId8"/>
            <a:stretch>
              <a:fillRect/>
            </a:stretch>
          </p:blipFill>
          <p:spPr>
            <a:xfrm>
              <a:off x="8256494" y="3775649"/>
              <a:ext cx="3140554" cy="1499301"/>
            </a:xfrm>
            <a:prstGeom prst="rect">
              <a:avLst/>
            </a:prstGeom>
          </p:spPr>
        </p:pic>
        <p:pic>
          <p:nvPicPr>
            <p:cNvPr id="16" name="Picture 15"/>
            <p:cNvPicPr>
              <a:picLocks noChangeAspect="1"/>
            </p:cNvPicPr>
            <p:nvPr/>
          </p:nvPicPr>
          <p:blipFill>
            <a:blip r:embed="rId9"/>
            <a:stretch>
              <a:fillRect/>
            </a:stretch>
          </p:blipFill>
          <p:spPr>
            <a:xfrm>
              <a:off x="8256494" y="2295690"/>
              <a:ext cx="3140554" cy="1479959"/>
            </a:xfrm>
            <a:prstGeom prst="rect">
              <a:avLst/>
            </a:prstGeom>
          </p:spPr>
        </p:pic>
      </p:grpSp>
      <p:sp>
        <p:nvSpPr>
          <p:cNvPr id="3" name="Title 2"/>
          <p:cNvSpPr>
            <a:spLocks noGrp="1"/>
          </p:cNvSpPr>
          <p:nvPr>
            <p:ph type="title"/>
          </p:nvPr>
        </p:nvSpPr>
        <p:spPr/>
        <p:txBody>
          <a:bodyPr/>
          <a:lstStyle/>
          <a:p>
            <a:r>
              <a:rPr lang="en-US" dirty="0" smtClean="0"/>
              <a:t>Technology overview</a:t>
            </a:r>
            <a:endParaRPr lang="fr-FR" dirty="0"/>
          </a:p>
        </p:txBody>
      </p:sp>
      <p:sp>
        <p:nvSpPr>
          <p:cNvPr id="2" name="Date Placeholder 1"/>
          <p:cNvSpPr>
            <a:spLocks noGrp="1"/>
          </p:cNvSpPr>
          <p:nvPr>
            <p:ph type="dt" sz="half" idx="10"/>
          </p:nvPr>
        </p:nvSpPr>
        <p:spPr/>
        <p:txBody>
          <a:bodyPr/>
          <a:lstStyle/>
          <a:p>
            <a:pPr>
              <a:defRPr/>
            </a:pPr>
            <a:r>
              <a:rPr lang="sv-SE" smtClean="0">
                <a:solidFill>
                  <a:prstClr val="black">
                    <a:tint val="75000"/>
                  </a:prstClr>
                </a:solidFill>
              </a:rPr>
              <a:t>04/2019</a:t>
            </a:r>
            <a:endParaRPr lang="en-US" dirty="0">
              <a:solidFill>
                <a:prstClr val="black">
                  <a:tint val="75000"/>
                </a:prstClr>
              </a:solidFill>
            </a:endParaRPr>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0"/>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767430010"/>
      </p:ext>
    </p:extLst>
  </p:cSld>
  <p:clrMapOvr>
    <a:masterClrMapping/>
  </p:clrMapOvr>
  <mc:AlternateContent xmlns:mc="http://schemas.openxmlformats.org/markup-compatibility/2006" xmlns:p14="http://schemas.microsoft.com/office/powerpoint/2010/main">
    <mc:Choice Requires="p14">
      <p:transition spd="med" p14:dur="700" advTm="112449">
        <p:fade/>
      </p:transition>
    </mc:Choice>
    <mc:Fallback xmlns="">
      <p:transition spd="med" advTm="11244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5" fill="hold" display="0">
                  <p:stCondLst>
                    <p:cond delay="indefinite"/>
                  </p:stCondLst>
                  <p:endCondLst>
                    <p:cond evt="onStopAudio" delay="0">
                      <p:tgtEl>
                        <p:sldTgt/>
                      </p:tgtEl>
                    </p:cond>
                  </p:endCondLst>
                </p:cTn>
                <p:tgtEl>
                  <p:spTgt spid="4"/>
                </p:tgtEl>
              </p:cMediaNode>
            </p:audio>
          </p:childTnLst>
        </p:cTn>
      </p:par>
    </p:tnLst>
    <p:bldLst>
      <p:bldP spid="10" grpId="0"/>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fr-FR" dirty="0"/>
          </a:p>
        </p:txBody>
      </p:sp>
      <p:sp>
        <p:nvSpPr>
          <p:cNvPr id="3" name="Date Placeholder 2"/>
          <p:cNvSpPr>
            <a:spLocks noGrp="1"/>
          </p:cNvSpPr>
          <p:nvPr>
            <p:ph type="dt" sz="half" idx="10"/>
          </p:nvPr>
        </p:nvSpPr>
        <p:spPr/>
        <p:txBody>
          <a:bodyPr/>
          <a:lstStyle/>
          <a:p>
            <a:pPr>
              <a:defRPr/>
            </a:pPr>
            <a:r>
              <a:rPr lang="sv-SE" smtClean="0">
                <a:solidFill>
                  <a:prstClr val="black">
                    <a:tint val="75000"/>
                  </a:prstClr>
                </a:solidFill>
              </a:rPr>
              <a:t>04/2019</a:t>
            </a:r>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2A4DE5B-D266-47DA-B86B-5B95BCF9A6FB}" type="slidenum">
              <a:rPr kumimoji="0" lang="en-US" b="0" i="0" u="none" strike="noStrike" kern="1200" cap="none" spc="0" normalizeH="0" baseline="0" noProof="0" smtClean="0">
                <a:ln>
                  <a:noFill/>
                </a:ln>
                <a:solidFill>
                  <a:prstClr val="black">
                    <a:tint val="75000"/>
                  </a:prstClr>
                </a:solidFill>
                <a:effectLst/>
                <a:uLnTx/>
                <a:uFillTx/>
                <a:latin typeface="+mj-l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b="0" i="0" u="none" strike="noStrike" kern="1200" cap="none" spc="0" normalizeH="0" baseline="0" noProof="0" dirty="0">
              <a:ln>
                <a:noFill/>
              </a:ln>
              <a:solidFill>
                <a:prstClr val="black">
                  <a:tint val="75000"/>
                </a:prstClr>
              </a:solidFill>
              <a:effectLst/>
              <a:uLnTx/>
              <a:uFillTx/>
              <a:latin typeface="+mj-lt"/>
              <a:ea typeface="+mn-ea"/>
              <a:cs typeface="+mn-cs"/>
            </a:endParaRPr>
          </a:p>
        </p:txBody>
      </p:sp>
      <p:sp>
        <p:nvSpPr>
          <p:cNvPr id="5" name="Title 4"/>
          <p:cNvSpPr>
            <a:spLocks noGrp="1"/>
          </p:cNvSpPr>
          <p:nvPr>
            <p:ph type="title"/>
          </p:nvPr>
        </p:nvSpPr>
        <p:spPr/>
        <p:txBody>
          <a:bodyPr/>
          <a:lstStyle/>
          <a:p>
            <a:r>
              <a:rPr lang="fr-FR" dirty="0" err="1" smtClean="0"/>
              <a:t>Technology</a:t>
            </a:r>
            <a:r>
              <a:rPr lang="fr-FR" dirty="0" smtClean="0"/>
              <a:t> </a:t>
            </a:r>
            <a:r>
              <a:rPr lang="fr-FR" dirty="0" err="1" smtClean="0"/>
              <a:t>overview</a:t>
            </a:r>
            <a:endParaRPr lang="fr-FR" dirty="0"/>
          </a:p>
        </p:txBody>
      </p:sp>
      <p:sp>
        <p:nvSpPr>
          <p:cNvPr id="6" name="Content Placeholder 1"/>
          <p:cNvSpPr txBox="1">
            <a:spLocks/>
          </p:cNvSpPr>
          <p:nvPr/>
        </p:nvSpPr>
        <p:spPr>
          <a:xfrm>
            <a:off x="838200" y="1738560"/>
            <a:ext cx="10515600" cy="430591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spc="-15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spc="-15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spc="-15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spc="-15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spc="-15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b="1" dirty="0" smtClean="0"/>
              <a:t>Classification of hydropower plants based on head</a:t>
            </a:r>
            <a:endParaRPr lang="sv-SE" b="1" dirty="0" smtClean="0"/>
          </a:p>
          <a:p>
            <a:endParaRPr lang="sv-SE" dirty="0"/>
          </a:p>
        </p:txBody>
      </p:sp>
      <p:sp>
        <p:nvSpPr>
          <p:cNvPr id="7" name="TextBox 6"/>
          <p:cNvSpPr txBox="1"/>
          <p:nvPr/>
        </p:nvSpPr>
        <p:spPr>
          <a:xfrm>
            <a:off x="1242548" y="5206223"/>
            <a:ext cx="2333534" cy="354947"/>
          </a:xfrm>
          <a:prstGeom prst="rect">
            <a:avLst/>
          </a:prstGeom>
        </p:spPr>
        <p:txBody>
          <a:bodyPr vert="horz" wrap="square" lIns="91440" tIns="0" rIns="91440" bIns="0" rtlCol="0" anchor="t">
            <a:normAutofit fontScale="77500" lnSpcReduction="20000"/>
          </a:bodyPr>
          <a:lstStyle/>
          <a:p>
            <a:pPr indent="0" algn="ctr">
              <a:lnSpc>
                <a:spcPct val="110000"/>
              </a:lnSpc>
            </a:pPr>
            <a:r>
              <a:rPr lang="en-US" sz="3000" spc="-150" dirty="0" smtClean="0">
                <a:latin typeface="+mn-lt"/>
              </a:rPr>
              <a:t>Low head</a:t>
            </a:r>
          </a:p>
        </p:txBody>
      </p:sp>
      <p:sp>
        <p:nvSpPr>
          <p:cNvPr id="8" name="TextBox 7"/>
          <p:cNvSpPr txBox="1"/>
          <p:nvPr/>
        </p:nvSpPr>
        <p:spPr>
          <a:xfrm>
            <a:off x="4652265" y="5604713"/>
            <a:ext cx="3097306" cy="354947"/>
          </a:xfrm>
          <a:prstGeom prst="rect">
            <a:avLst/>
          </a:prstGeom>
        </p:spPr>
        <p:txBody>
          <a:bodyPr vert="horz" wrap="square" lIns="91440" tIns="0" rIns="91440" bIns="0" rtlCol="0" anchor="t">
            <a:noAutofit/>
          </a:bodyPr>
          <a:lstStyle/>
          <a:p>
            <a:pPr indent="0" algn="ctr">
              <a:lnSpc>
                <a:spcPct val="90000"/>
              </a:lnSpc>
            </a:pPr>
            <a:r>
              <a:rPr lang="en-US" sz="2300" spc="-150" dirty="0" smtClean="0"/>
              <a:t>Medium Head</a:t>
            </a:r>
          </a:p>
        </p:txBody>
      </p:sp>
      <p:sp>
        <p:nvSpPr>
          <p:cNvPr id="9" name="TextBox 8"/>
          <p:cNvSpPr txBox="1"/>
          <p:nvPr/>
        </p:nvSpPr>
        <p:spPr>
          <a:xfrm>
            <a:off x="8931915" y="5206223"/>
            <a:ext cx="1849334" cy="354947"/>
          </a:xfrm>
          <a:prstGeom prst="rect">
            <a:avLst/>
          </a:prstGeom>
        </p:spPr>
        <p:txBody>
          <a:bodyPr vert="horz" wrap="square" lIns="91440" tIns="0" rIns="91440" bIns="0" rtlCol="0" anchor="t">
            <a:normAutofit/>
          </a:bodyPr>
          <a:lstStyle/>
          <a:p>
            <a:pPr indent="0" algn="ctr">
              <a:lnSpc>
                <a:spcPct val="90000"/>
              </a:lnSpc>
            </a:pPr>
            <a:r>
              <a:rPr lang="en-US" sz="2300" spc="-150" dirty="0" smtClean="0">
                <a:latin typeface="+mn-lt"/>
              </a:rPr>
              <a:t>High Head</a:t>
            </a:r>
          </a:p>
        </p:txBody>
      </p:sp>
      <p:pic>
        <p:nvPicPr>
          <p:cNvPr id="10" name="Picture 9"/>
          <p:cNvPicPr>
            <a:picLocks noChangeAspect="1"/>
          </p:cNvPicPr>
          <p:nvPr/>
        </p:nvPicPr>
        <p:blipFill>
          <a:blip r:embed="rId6"/>
          <a:stretch>
            <a:fillRect/>
          </a:stretch>
        </p:blipFill>
        <p:spPr>
          <a:xfrm>
            <a:off x="268940" y="3110212"/>
            <a:ext cx="4280750" cy="1845246"/>
          </a:xfrm>
          <a:prstGeom prst="rect">
            <a:avLst/>
          </a:prstGeom>
        </p:spPr>
      </p:pic>
      <p:pic>
        <p:nvPicPr>
          <p:cNvPr id="11" name="Picture 10"/>
          <p:cNvPicPr>
            <a:picLocks noChangeAspect="1"/>
          </p:cNvPicPr>
          <p:nvPr/>
        </p:nvPicPr>
        <p:blipFill>
          <a:blip r:embed="rId7"/>
          <a:stretch>
            <a:fillRect/>
          </a:stretch>
        </p:blipFill>
        <p:spPr>
          <a:xfrm>
            <a:off x="4825252" y="2475455"/>
            <a:ext cx="2920934" cy="2840861"/>
          </a:xfrm>
          <a:prstGeom prst="rect">
            <a:avLst/>
          </a:prstGeom>
        </p:spPr>
      </p:pic>
      <p:pic>
        <p:nvPicPr>
          <p:cNvPr id="12" name="Picture 11"/>
          <p:cNvPicPr>
            <a:picLocks noChangeAspect="1"/>
          </p:cNvPicPr>
          <p:nvPr/>
        </p:nvPicPr>
        <p:blipFill>
          <a:blip r:embed="rId8"/>
          <a:stretch>
            <a:fillRect/>
          </a:stretch>
        </p:blipFill>
        <p:spPr>
          <a:xfrm>
            <a:off x="7837405" y="3110212"/>
            <a:ext cx="4036822" cy="1914305"/>
          </a:xfrm>
          <a:prstGeom prst="rect">
            <a:avLst/>
          </a:prstGeom>
        </p:spPr>
      </p:pic>
      <p:pic>
        <p:nvPicPr>
          <p:cNvPr id="13" name="Audio 1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616403728"/>
      </p:ext>
    </p:extLst>
  </p:cSld>
  <p:clrMapOvr>
    <a:masterClrMapping/>
  </p:clrMapOvr>
  <mc:AlternateContent xmlns:mc="http://schemas.openxmlformats.org/markup-compatibility/2006" xmlns:p14="http://schemas.microsoft.com/office/powerpoint/2010/main">
    <mc:Choice Requires="p14">
      <p:transition spd="med" p14:dur="700" advTm="45387">
        <p:fade/>
      </p:transition>
    </mc:Choice>
    <mc:Fallback xmlns="">
      <p:transition spd="med" advTm="4538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13"/>
                </p:tgtEl>
              </p:cMediaNode>
            </p:audio>
          </p:childTnLst>
        </p:cTn>
      </p:par>
    </p:tnLst>
    <p:bldLst>
      <p:bldP spid="7"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
          <p:cNvSpPr>
            <a:spLocks noGrp="1"/>
          </p:cNvSpPr>
          <p:nvPr>
            <p:ph idx="1"/>
          </p:nvPr>
        </p:nvSpPr>
        <p:spPr>
          <a:xfrm>
            <a:off x="838200" y="1704964"/>
            <a:ext cx="10515600" cy="4187157"/>
          </a:xfrm>
        </p:spPr>
        <p:txBody>
          <a:bodyPr/>
          <a:lstStyle/>
          <a:p>
            <a:pPr marL="0" indent="0" algn="ctr">
              <a:buNone/>
            </a:pPr>
            <a:r>
              <a:rPr lang="en-US" b="1" dirty="0"/>
              <a:t>Classification of hydropower plants based on hydrological sequence</a:t>
            </a:r>
            <a:endParaRPr lang="sv-SE" b="1" dirty="0"/>
          </a:p>
          <a:p>
            <a:endParaRPr lang="sv-SE" dirty="0"/>
          </a:p>
        </p:txBody>
      </p:sp>
      <p:sp>
        <p:nvSpPr>
          <p:cNvPr id="6" name="Slide Number Placeholder 5"/>
          <p:cNvSpPr>
            <a:spLocks noGrp="1"/>
          </p:cNvSpPr>
          <p:nvPr>
            <p:ph type="sldNum" sz="quarter" idx="12"/>
          </p:nvPr>
        </p:nvSpPr>
        <p:spPr/>
        <p:txBody>
          <a:bodyPr/>
          <a:lstStyle/>
          <a:p>
            <a:fld id="{92A4DE5B-D266-47DA-B86B-5B95BCF9A6FB}" type="slidenum">
              <a:rPr lang="en-US" smtClean="0"/>
              <a:t>6</a:t>
            </a:fld>
            <a:endParaRPr lang="en-US" dirty="0"/>
          </a:p>
        </p:txBody>
      </p:sp>
      <p:sp>
        <p:nvSpPr>
          <p:cNvPr id="15" name="TextBox 14"/>
          <p:cNvSpPr txBox="1"/>
          <p:nvPr/>
        </p:nvSpPr>
        <p:spPr>
          <a:xfrm>
            <a:off x="1562240" y="4912782"/>
            <a:ext cx="3790604" cy="459776"/>
          </a:xfrm>
          <a:prstGeom prst="rect">
            <a:avLst/>
          </a:prstGeom>
        </p:spPr>
        <p:txBody>
          <a:bodyPr vert="horz" wrap="square" lIns="91440" tIns="0" rIns="91440" bIns="0" rtlCol="0" anchor="t">
            <a:noAutofit/>
          </a:bodyPr>
          <a:lstStyle/>
          <a:p>
            <a:pPr indent="0" algn="ctr"/>
            <a:r>
              <a:rPr lang="en-US" sz="2300" spc="-150" dirty="0">
                <a:latin typeface="+mn-lt"/>
              </a:rPr>
              <a:t>Single stage power plants</a:t>
            </a:r>
          </a:p>
        </p:txBody>
      </p:sp>
      <p:sp>
        <p:nvSpPr>
          <p:cNvPr id="16" name="TextBox 15"/>
          <p:cNvSpPr txBox="1"/>
          <p:nvPr/>
        </p:nvSpPr>
        <p:spPr>
          <a:xfrm>
            <a:off x="6599801" y="4965196"/>
            <a:ext cx="4872250" cy="354947"/>
          </a:xfrm>
          <a:prstGeom prst="rect">
            <a:avLst/>
          </a:prstGeom>
        </p:spPr>
        <p:txBody>
          <a:bodyPr vert="horz" wrap="square" lIns="91440" tIns="0" rIns="91440" bIns="0" rtlCol="0" anchor="t">
            <a:noAutofit/>
          </a:bodyPr>
          <a:lstStyle/>
          <a:p>
            <a:pPr indent="0" algn="ctr"/>
            <a:r>
              <a:rPr lang="en-US" sz="2300" spc="-150" dirty="0"/>
              <a:t>Cascade/Multistage hydropower plants</a:t>
            </a:r>
          </a:p>
        </p:txBody>
      </p:sp>
      <p:pic>
        <p:nvPicPr>
          <p:cNvPr id="24" name="Picture 23"/>
          <p:cNvPicPr>
            <a:picLocks noChangeAspect="1"/>
          </p:cNvPicPr>
          <p:nvPr/>
        </p:nvPicPr>
        <p:blipFill>
          <a:blip r:embed="rId6"/>
          <a:stretch>
            <a:fillRect/>
          </a:stretch>
        </p:blipFill>
        <p:spPr>
          <a:xfrm>
            <a:off x="838200" y="2744090"/>
            <a:ext cx="5238684" cy="2108906"/>
          </a:xfrm>
          <a:prstGeom prst="rect">
            <a:avLst/>
          </a:prstGeom>
        </p:spPr>
      </p:pic>
      <p:pic>
        <p:nvPicPr>
          <p:cNvPr id="25" name="Picture 24"/>
          <p:cNvPicPr>
            <a:picLocks noChangeAspect="1"/>
          </p:cNvPicPr>
          <p:nvPr/>
        </p:nvPicPr>
        <p:blipFill>
          <a:blip r:embed="rId7"/>
          <a:stretch>
            <a:fillRect/>
          </a:stretch>
        </p:blipFill>
        <p:spPr>
          <a:xfrm>
            <a:off x="6660107" y="2750690"/>
            <a:ext cx="4751638" cy="2027995"/>
          </a:xfrm>
          <a:prstGeom prst="rect">
            <a:avLst/>
          </a:prstGeom>
        </p:spPr>
      </p:pic>
      <p:sp>
        <p:nvSpPr>
          <p:cNvPr id="3" name="Title 2"/>
          <p:cNvSpPr>
            <a:spLocks noGrp="1"/>
          </p:cNvSpPr>
          <p:nvPr>
            <p:ph type="title"/>
          </p:nvPr>
        </p:nvSpPr>
        <p:spPr/>
        <p:txBody>
          <a:bodyPr/>
          <a:lstStyle/>
          <a:p>
            <a:r>
              <a:rPr lang="en-US" dirty="0"/>
              <a:t>Reservoir operation</a:t>
            </a:r>
            <a:endParaRPr lang="fr-FR" dirty="0"/>
          </a:p>
        </p:txBody>
      </p:sp>
      <p:sp>
        <p:nvSpPr>
          <p:cNvPr id="2" name="Date Placeholder 1"/>
          <p:cNvSpPr>
            <a:spLocks noGrp="1"/>
          </p:cNvSpPr>
          <p:nvPr>
            <p:ph type="dt" sz="half" idx="10"/>
          </p:nvPr>
        </p:nvSpPr>
        <p:spPr/>
        <p:txBody>
          <a:bodyPr/>
          <a:lstStyle/>
          <a:p>
            <a:pPr>
              <a:defRPr/>
            </a:pPr>
            <a:r>
              <a:rPr lang="sv-SE" smtClean="0">
                <a:solidFill>
                  <a:prstClr val="black">
                    <a:tint val="75000"/>
                  </a:prstClr>
                </a:solidFill>
              </a:rPr>
              <a:t>04/2019</a:t>
            </a:r>
            <a:endParaRPr lang="en-US" dirty="0">
              <a:solidFill>
                <a:prstClr val="black">
                  <a:tint val="75000"/>
                </a:prstClr>
              </a:solidFill>
            </a:endParaRPr>
          </a:p>
        </p:txBody>
      </p:sp>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3896922471"/>
      </p:ext>
    </p:extLst>
  </p:cSld>
  <p:clrMapOvr>
    <a:masterClrMapping/>
  </p:clrMapOvr>
  <mc:AlternateContent xmlns:mc="http://schemas.openxmlformats.org/markup-compatibility/2006" xmlns:p14="http://schemas.microsoft.com/office/powerpoint/2010/main">
    <mc:Choice Requires="p14">
      <p:transition spd="med" p14:dur="700" advTm="43928">
        <p:fade/>
      </p:transition>
    </mc:Choice>
    <mc:Fallback xmlns="">
      <p:transition spd="med" advTm="4392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9" fill="hold" display="0">
                  <p:stCondLst>
                    <p:cond delay="indefinite"/>
                  </p:stCondLst>
                  <p:endCondLst>
                    <p:cond evt="onStopAudio" delay="0">
                      <p:tgtEl>
                        <p:sldTgt/>
                      </p:tgtEl>
                    </p:cond>
                  </p:endCondLst>
                </p:cTn>
                <p:tgtEl>
                  <p:spTgt spid="4"/>
                </p:tgtEl>
              </p:cMediaNode>
            </p:audio>
          </p:childTnLst>
        </p:cTn>
      </p:par>
    </p:tnLst>
    <p:bldLst>
      <p:bldP spid="15" grpId="0"/>
      <p:bldP spid="1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
          <p:cNvSpPr>
            <a:spLocks noGrp="1"/>
          </p:cNvSpPr>
          <p:nvPr>
            <p:ph idx="1"/>
          </p:nvPr>
        </p:nvSpPr>
        <p:spPr>
          <a:xfrm>
            <a:off x="838200" y="1859229"/>
            <a:ext cx="10515600" cy="4323875"/>
          </a:xfrm>
        </p:spPr>
        <p:txBody>
          <a:bodyPr>
            <a:normAutofit fontScale="92500" lnSpcReduction="10000"/>
          </a:bodyPr>
          <a:lstStyle/>
          <a:p>
            <a:pPr marL="0" indent="0" algn="ctr">
              <a:buNone/>
            </a:pPr>
            <a:r>
              <a:rPr lang="en-US" b="1" dirty="0"/>
              <a:t>Classification of hydropower plants (Reservoirs) based on the purpose</a:t>
            </a:r>
          </a:p>
          <a:p>
            <a:pPr marL="0" indent="0" algn="ctr">
              <a:buNone/>
            </a:pPr>
            <a:endParaRPr lang="en-US" sz="2200" b="1" dirty="0"/>
          </a:p>
          <a:p>
            <a:pPr marL="365760"/>
            <a:r>
              <a:rPr lang="en-US" b="1" dirty="0" smtClean="0"/>
              <a:t>Multi-purpose </a:t>
            </a:r>
            <a:r>
              <a:rPr lang="en-US" b="1" dirty="0"/>
              <a:t>reservoirs</a:t>
            </a:r>
          </a:p>
          <a:p>
            <a:pPr marL="457200" lvl="1" indent="0">
              <a:buNone/>
            </a:pPr>
            <a:r>
              <a:rPr lang="en-US" sz="2600" dirty="0"/>
              <a:t>    Water supply</a:t>
            </a:r>
          </a:p>
          <a:p>
            <a:pPr marL="457200" lvl="1" indent="0">
              <a:buNone/>
            </a:pPr>
            <a:r>
              <a:rPr lang="en-US" sz="2600" dirty="0"/>
              <a:t>    Flood control</a:t>
            </a:r>
          </a:p>
          <a:p>
            <a:pPr marL="457200" lvl="1" indent="0">
              <a:buNone/>
            </a:pPr>
            <a:r>
              <a:rPr lang="en-US" sz="2600" dirty="0"/>
              <a:t>    Soil erosion</a:t>
            </a:r>
          </a:p>
          <a:p>
            <a:pPr marL="457200" lvl="1" indent="0">
              <a:buNone/>
            </a:pPr>
            <a:r>
              <a:rPr lang="en-US" sz="2600" dirty="0"/>
              <a:t>    Environmental management</a:t>
            </a:r>
          </a:p>
          <a:p>
            <a:pPr marL="457200" lvl="1" indent="0">
              <a:buNone/>
            </a:pPr>
            <a:r>
              <a:rPr lang="en-US" sz="2600" dirty="0"/>
              <a:t>    Hydroelectric power generation</a:t>
            </a:r>
          </a:p>
          <a:p>
            <a:pPr marL="457200" lvl="1" indent="0">
              <a:buNone/>
            </a:pPr>
            <a:r>
              <a:rPr lang="en-US" sz="2600" dirty="0"/>
              <a:t>    Navigation</a:t>
            </a:r>
          </a:p>
          <a:p>
            <a:pPr marL="457200" lvl="1" indent="0">
              <a:buNone/>
            </a:pPr>
            <a:r>
              <a:rPr lang="en-US" sz="2600" dirty="0"/>
              <a:t>    Recreation</a:t>
            </a:r>
          </a:p>
          <a:p>
            <a:pPr marL="457200" lvl="1" indent="0">
              <a:buNone/>
            </a:pPr>
            <a:r>
              <a:rPr lang="en-US" sz="2600" dirty="0"/>
              <a:t>    Irrigation </a:t>
            </a:r>
            <a:endParaRPr lang="sv-SE" sz="2600" b="1" dirty="0"/>
          </a:p>
          <a:p>
            <a:endParaRPr lang="sv-SE" dirty="0"/>
          </a:p>
        </p:txBody>
      </p:sp>
      <p:sp>
        <p:nvSpPr>
          <p:cNvPr id="6" name="Slide Number Placeholder 5"/>
          <p:cNvSpPr>
            <a:spLocks noGrp="1"/>
          </p:cNvSpPr>
          <p:nvPr>
            <p:ph type="sldNum" sz="quarter" idx="12"/>
          </p:nvPr>
        </p:nvSpPr>
        <p:spPr/>
        <p:txBody>
          <a:bodyPr/>
          <a:lstStyle/>
          <a:p>
            <a:fld id="{92A4DE5B-D266-47DA-B86B-5B95BCF9A6FB}" type="slidenum">
              <a:rPr lang="en-US" smtClean="0"/>
              <a:t>7</a:t>
            </a:fld>
            <a:endParaRPr lang="en-US" dirty="0"/>
          </a:p>
        </p:txBody>
      </p:sp>
      <p:pic>
        <p:nvPicPr>
          <p:cNvPr id="13" name="Picture 12"/>
          <p:cNvPicPr>
            <a:picLocks noChangeAspect="1"/>
          </p:cNvPicPr>
          <p:nvPr/>
        </p:nvPicPr>
        <p:blipFill>
          <a:blip r:embed="rId5"/>
          <a:stretch>
            <a:fillRect/>
          </a:stretch>
        </p:blipFill>
        <p:spPr>
          <a:xfrm>
            <a:off x="6258659" y="2939634"/>
            <a:ext cx="2323298" cy="1393979"/>
          </a:xfrm>
          <a:prstGeom prst="rect">
            <a:avLst/>
          </a:prstGeom>
        </p:spPr>
      </p:pic>
      <p:pic>
        <p:nvPicPr>
          <p:cNvPr id="17" name="Picture 16"/>
          <p:cNvPicPr>
            <a:picLocks noChangeAspect="1"/>
          </p:cNvPicPr>
          <p:nvPr/>
        </p:nvPicPr>
        <p:blipFill>
          <a:blip r:embed="rId6"/>
          <a:stretch>
            <a:fillRect/>
          </a:stretch>
        </p:blipFill>
        <p:spPr>
          <a:xfrm>
            <a:off x="8748712" y="2939635"/>
            <a:ext cx="2438333" cy="1365467"/>
          </a:xfrm>
          <a:prstGeom prst="rect">
            <a:avLst/>
          </a:prstGeom>
        </p:spPr>
      </p:pic>
      <p:pic>
        <p:nvPicPr>
          <p:cNvPr id="18" name="Picture 17"/>
          <p:cNvPicPr>
            <a:picLocks noChangeAspect="1"/>
          </p:cNvPicPr>
          <p:nvPr/>
        </p:nvPicPr>
        <p:blipFill>
          <a:blip r:embed="rId7"/>
          <a:stretch>
            <a:fillRect/>
          </a:stretch>
        </p:blipFill>
        <p:spPr>
          <a:xfrm>
            <a:off x="6258659" y="4591561"/>
            <a:ext cx="2351940" cy="1367647"/>
          </a:xfrm>
          <a:prstGeom prst="rect">
            <a:avLst/>
          </a:prstGeom>
        </p:spPr>
      </p:pic>
      <p:pic>
        <p:nvPicPr>
          <p:cNvPr id="19" name="Picture 18"/>
          <p:cNvPicPr>
            <a:picLocks noChangeAspect="1"/>
          </p:cNvPicPr>
          <p:nvPr/>
        </p:nvPicPr>
        <p:blipFill>
          <a:blip r:embed="rId8"/>
          <a:stretch>
            <a:fillRect/>
          </a:stretch>
        </p:blipFill>
        <p:spPr>
          <a:xfrm>
            <a:off x="8748712" y="4591561"/>
            <a:ext cx="2466975" cy="1367647"/>
          </a:xfrm>
          <a:prstGeom prst="rect">
            <a:avLst/>
          </a:prstGeom>
        </p:spPr>
      </p:pic>
      <p:sp>
        <p:nvSpPr>
          <p:cNvPr id="3" name="Title 2"/>
          <p:cNvSpPr>
            <a:spLocks noGrp="1"/>
          </p:cNvSpPr>
          <p:nvPr>
            <p:ph type="title"/>
          </p:nvPr>
        </p:nvSpPr>
        <p:spPr/>
        <p:txBody>
          <a:bodyPr/>
          <a:lstStyle/>
          <a:p>
            <a:r>
              <a:rPr lang="en-US" dirty="0"/>
              <a:t>Technology overview</a:t>
            </a:r>
            <a:endParaRPr lang="fr-FR" dirty="0"/>
          </a:p>
        </p:txBody>
      </p:sp>
      <p:sp>
        <p:nvSpPr>
          <p:cNvPr id="2" name="Date Placeholder 1"/>
          <p:cNvSpPr>
            <a:spLocks noGrp="1"/>
          </p:cNvSpPr>
          <p:nvPr>
            <p:ph type="dt" sz="half" idx="10"/>
          </p:nvPr>
        </p:nvSpPr>
        <p:spPr/>
        <p:txBody>
          <a:bodyPr/>
          <a:lstStyle/>
          <a:p>
            <a:pPr>
              <a:defRPr/>
            </a:pPr>
            <a:r>
              <a:rPr lang="sv-SE" smtClean="0">
                <a:solidFill>
                  <a:prstClr val="black">
                    <a:tint val="75000"/>
                  </a:prstClr>
                </a:solidFill>
              </a:rPr>
              <a:t>04/2019</a:t>
            </a:r>
            <a:endParaRPr lang="en-US" dirty="0">
              <a:solidFill>
                <a:prstClr val="black">
                  <a:tint val="75000"/>
                </a:prstClr>
              </a:solidFill>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887921807"/>
      </p:ext>
    </p:extLst>
  </p:cSld>
  <p:clrMapOvr>
    <a:masterClrMapping/>
  </p:clrMapOvr>
  <mc:AlternateContent xmlns:mc="http://schemas.openxmlformats.org/markup-compatibility/2006" xmlns:p14="http://schemas.microsoft.com/office/powerpoint/2010/main">
    <mc:Choice Requires="p14">
      <p:transition spd="med" p14:dur="700" advTm="17057">
        <p:fade/>
      </p:transition>
    </mc:Choice>
    <mc:Fallback xmlns="">
      <p:transition spd="med" advTm="1705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Technical </a:t>
            </a:r>
            <a:r>
              <a:rPr lang="en-GB" dirty="0" smtClean="0"/>
              <a:t>parameter</a:t>
            </a:r>
            <a:endParaRPr lang="sv-SE" dirty="0"/>
          </a:p>
        </p:txBody>
      </p:sp>
      <p:sp>
        <p:nvSpPr>
          <p:cNvPr id="3" name="Text Placeholder 2"/>
          <p:cNvSpPr>
            <a:spLocks noGrp="1"/>
          </p:cNvSpPr>
          <p:nvPr>
            <p:ph type="body" idx="1"/>
          </p:nvPr>
        </p:nvSpPr>
        <p:spPr/>
        <p:txBody>
          <a:bodyPr/>
          <a:lstStyle/>
          <a:p>
            <a:endParaRPr lang="sv-SE"/>
          </a:p>
        </p:txBody>
      </p:sp>
      <p:sp>
        <p:nvSpPr>
          <p:cNvPr id="4" name="Date Placeholder 3"/>
          <p:cNvSpPr>
            <a:spLocks noGrp="1"/>
          </p:cNvSpPr>
          <p:nvPr>
            <p:ph type="dt" sz="half" idx="10"/>
          </p:nvPr>
        </p:nvSpPr>
        <p:spPr/>
        <p:txBody>
          <a:bodyPr/>
          <a:lstStyle/>
          <a:p>
            <a:pPr>
              <a:defRPr/>
            </a:pPr>
            <a:r>
              <a:rPr lang="sv-SE" smtClean="0">
                <a:solidFill>
                  <a:prstClr val="black">
                    <a:tint val="75000"/>
                  </a:prstClr>
                </a:solidFill>
              </a:rPr>
              <a:t>04/2019</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pPr>
              <a:defRPr/>
            </a:pPr>
            <a:fld id="{92A4DE5B-D266-47DA-B86B-5B95BCF9A6FB}" type="slidenum">
              <a:rPr lang="en-US" smtClean="0">
                <a:solidFill>
                  <a:prstClr val="black">
                    <a:tint val="75000"/>
                  </a:prstClr>
                </a:solidFill>
              </a:rPr>
              <a:pPr>
                <a:defRPr/>
              </a:pPr>
              <a:t>8</a:t>
            </a:fld>
            <a:endParaRPr lang="en-US">
              <a:solidFill>
                <a:prstClr val="black">
                  <a:tint val="75000"/>
                </a:prstClr>
              </a:solidFill>
            </a:endParaRPr>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91885745"/>
      </p:ext>
    </p:extLst>
  </p:cSld>
  <p:clrMapOvr>
    <a:masterClrMapping/>
  </p:clrMapOvr>
  <mc:AlternateContent xmlns:mc="http://schemas.openxmlformats.org/markup-compatibility/2006" xmlns:p14="http://schemas.microsoft.com/office/powerpoint/2010/main">
    <mc:Choice Requires="p14">
      <p:transition spd="med" p14:dur="700" advTm="8041">
        <p:fade/>
      </p:transition>
    </mc:Choice>
    <mc:Fallback xmlns="">
      <p:transition spd="med" advTm="804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1" name="Content Placeholder 1"/>
              <p:cNvSpPr>
                <a:spLocks noGrp="1"/>
              </p:cNvSpPr>
              <p:nvPr>
                <p:ph idx="1"/>
              </p:nvPr>
            </p:nvSpPr>
            <p:spPr>
              <a:xfrm>
                <a:off x="838200" y="1763154"/>
                <a:ext cx="10515600" cy="4289169"/>
              </a:xfrm>
            </p:spPr>
            <p:txBody>
              <a:bodyPr>
                <a:normAutofit fontScale="55000" lnSpcReduction="20000"/>
              </a:bodyPr>
              <a:lstStyle/>
              <a:p>
                <a:pPr marL="571500" indent="-571500">
                  <a:buFont typeface="Arial" panose="020B0604020202020204" pitchFamily="34" charset="0"/>
                  <a:buChar char="•"/>
                </a:pPr>
                <a:r>
                  <a:rPr lang="en-GB" sz="4200" b="1" spc="0" dirty="0" smtClean="0"/>
                  <a:t>Capacity Factor</a:t>
                </a:r>
                <a:r>
                  <a:rPr lang="en-GB" sz="4200" spc="0" dirty="0"/>
                  <a:t>: </a:t>
                </a:r>
                <a:r>
                  <a:rPr lang="en-US" sz="4200" spc="0" dirty="0"/>
                  <a:t>ratio between actual output over a period of time and potential output if it were possible for it to operate at full nameplate all time.</a:t>
                </a:r>
              </a:p>
              <a:p>
                <a:endParaRPr lang="en-US" sz="4200" spc="0" dirty="0"/>
              </a:p>
              <a:p>
                <a:pPr indent="622300">
                  <a:buNone/>
                </a:pPr>
                <a:r>
                  <a:rPr lang="en-US" sz="4200" spc="0" dirty="0" smtClean="0"/>
                  <a:t>Example: Capacity Factor for daytime on a spring day</a:t>
                </a:r>
              </a:p>
              <a:p>
                <a:pPr indent="1166813">
                  <a:buNone/>
                </a:pPr>
                <a:r>
                  <a:rPr lang="en-US" sz="4200" spc="0" dirty="0" smtClean="0"/>
                  <a:t>Hydro </a:t>
                </a:r>
                <a:r>
                  <a:rPr lang="en-US" sz="4200" spc="0" dirty="0"/>
                  <a:t>Power plant capacity : </a:t>
                </a:r>
                <a:r>
                  <a:rPr lang="en-US" sz="4200" spc="0" dirty="0" smtClean="0"/>
                  <a:t>		500 </a:t>
                </a:r>
                <a:r>
                  <a:rPr lang="en-US" sz="4200" spc="0" dirty="0"/>
                  <a:t>MW</a:t>
                </a:r>
              </a:p>
              <a:p>
                <a:pPr indent="1166813">
                  <a:buNone/>
                </a:pPr>
                <a:r>
                  <a:rPr lang="en-US" sz="4200" spc="0" dirty="0" smtClean="0"/>
                  <a:t>Typically observed electricity </a:t>
                </a:r>
                <a:r>
                  <a:rPr lang="en-US" sz="4200" spc="0" dirty="0"/>
                  <a:t>generation: </a:t>
                </a:r>
                <a:r>
                  <a:rPr lang="en-US" sz="4200" spc="0" dirty="0" smtClean="0"/>
                  <a:t>	2700 </a:t>
                </a:r>
                <a:r>
                  <a:rPr lang="en-US" sz="4200" spc="0" dirty="0"/>
                  <a:t>M</a:t>
                </a:r>
                <a:r>
                  <a:rPr lang="en-US" sz="4200" spc="0" dirty="0" smtClean="0"/>
                  <a:t>Wh</a:t>
                </a:r>
                <a:endParaRPr lang="en-US" sz="4200" spc="0" dirty="0"/>
              </a:p>
              <a:p>
                <a:pPr indent="1166813">
                  <a:buNone/>
                </a:pPr>
                <a:r>
                  <a:rPr lang="en-US" sz="4200" spc="0" dirty="0" smtClean="0"/>
                  <a:t>Average </a:t>
                </a:r>
                <a:r>
                  <a:rPr lang="en-US" sz="4200" spc="0" dirty="0"/>
                  <a:t>capacity </a:t>
                </a:r>
                <a:r>
                  <a:rPr lang="en-US" sz="4200" spc="0" dirty="0" smtClean="0"/>
                  <a:t>factor for day in spring </a:t>
                </a:r>
                <a14:m>
                  <m:oMath xmlns:m="http://schemas.openxmlformats.org/officeDocument/2006/math">
                    <m:r>
                      <a:rPr lang="en-US" sz="3700" i="1" spc="0" dirty="0" smtClean="0">
                        <a:latin typeface="Cambria Math" panose="02040503050406030204" pitchFamily="18" charset="0"/>
                      </a:rPr>
                      <m:t>=</m:t>
                    </m:r>
                    <m:f>
                      <m:fPr>
                        <m:ctrlPr>
                          <a:rPr lang="en-US" sz="3700" i="1" spc="0" dirty="0" smtClean="0">
                            <a:latin typeface="Cambria Math" panose="02040503050406030204" pitchFamily="18" charset="0"/>
                          </a:rPr>
                        </m:ctrlPr>
                      </m:fPr>
                      <m:num>
                        <m:r>
                          <a:rPr lang="en-US" sz="3700" b="0" i="1" spc="0" dirty="0" smtClean="0">
                            <a:latin typeface="Cambria Math" panose="02040503050406030204" pitchFamily="18" charset="0"/>
                          </a:rPr>
                          <m:t>2</m:t>
                        </m:r>
                        <m:r>
                          <a:rPr lang="en-GB" sz="3700" b="0" i="1" spc="0" dirty="0" smtClean="0">
                            <a:latin typeface="Cambria Math" panose="02040503050406030204" pitchFamily="18" charset="0"/>
                          </a:rPr>
                          <m:t>700</m:t>
                        </m:r>
                        <m:r>
                          <a:rPr lang="en-US" sz="3700" b="0" i="1" spc="0" dirty="0" smtClean="0">
                            <a:latin typeface="Cambria Math" panose="02040503050406030204" pitchFamily="18" charset="0"/>
                          </a:rPr>
                          <m:t> (</m:t>
                        </m:r>
                        <m:r>
                          <a:rPr lang="en-US" sz="3700" b="0" i="1" spc="0" dirty="0" smtClean="0">
                            <a:latin typeface="Cambria Math" panose="02040503050406030204" pitchFamily="18" charset="0"/>
                          </a:rPr>
                          <m:t>𝑀𝑊h</m:t>
                        </m:r>
                        <m:r>
                          <a:rPr lang="en-US" sz="3700" b="0" i="1" spc="0" dirty="0" smtClean="0">
                            <a:latin typeface="Cambria Math" panose="02040503050406030204" pitchFamily="18" charset="0"/>
                          </a:rPr>
                          <m:t>)</m:t>
                        </m:r>
                      </m:num>
                      <m:den>
                        <m:r>
                          <a:rPr lang="en-US" sz="3700" b="0" i="1" spc="0" dirty="0" smtClean="0">
                            <a:latin typeface="Cambria Math" panose="02040503050406030204" pitchFamily="18" charset="0"/>
                          </a:rPr>
                          <m:t>500</m:t>
                        </m:r>
                        <m:d>
                          <m:dPr>
                            <m:ctrlPr>
                              <a:rPr lang="en-US" sz="3700" b="0" i="1" spc="0" dirty="0" smtClean="0">
                                <a:latin typeface="Cambria Math" panose="02040503050406030204" pitchFamily="18" charset="0"/>
                              </a:rPr>
                            </m:ctrlPr>
                          </m:dPr>
                          <m:e>
                            <m:r>
                              <a:rPr lang="en-US" sz="3700" b="0" i="1" spc="0" dirty="0" smtClean="0">
                                <a:latin typeface="Cambria Math" panose="02040503050406030204" pitchFamily="18" charset="0"/>
                              </a:rPr>
                              <m:t>𝑀𝑊</m:t>
                            </m:r>
                          </m:e>
                        </m:d>
                        <m:r>
                          <a:rPr lang="en-US" sz="3700" b="0" i="1" spc="0" dirty="0" smtClean="0">
                            <a:latin typeface="Cambria Math" panose="02040503050406030204" pitchFamily="18" charset="0"/>
                          </a:rPr>
                          <m:t>∗</m:t>
                        </m:r>
                        <m:r>
                          <a:rPr lang="en-GB" sz="3700" b="0" i="1" spc="0" dirty="0" smtClean="0">
                            <a:latin typeface="Cambria Math" panose="02040503050406030204" pitchFamily="18" charset="0"/>
                          </a:rPr>
                          <m:t>12</m:t>
                        </m:r>
                        <m:r>
                          <a:rPr lang="en-US" sz="3700" b="0" i="1" spc="0" dirty="0" smtClean="0">
                            <a:latin typeface="Cambria Math" panose="02040503050406030204" pitchFamily="18" charset="0"/>
                          </a:rPr>
                          <m:t>(</m:t>
                        </m:r>
                        <m:r>
                          <a:rPr lang="en-US" sz="3700" b="0" i="1" spc="0" dirty="0" smtClean="0">
                            <a:latin typeface="Cambria Math" panose="02040503050406030204" pitchFamily="18" charset="0"/>
                          </a:rPr>
                          <m:t>h𝑜𝑢𝑟𝑠</m:t>
                        </m:r>
                        <m:r>
                          <a:rPr lang="en-US" sz="3700" b="0" i="1" spc="0" dirty="0" smtClean="0">
                            <a:latin typeface="Cambria Math" panose="02040503050406030204" pitchFamily="18" charset="0"/>
                          </a:rPr>
                          <m:t> )</m:t>
                        </m:r>
                      </m:den>
                    </m:f>
                  </m:oMath>
                </a14:m>
                <a:r>
                  <a:rPr lang="en-US" sz="3700" spc="0" dirty="0"/>
                  <a:t>= </a:t>
                </a:r>
                <a:r>
                  <a:rPr lang="en-US" sz="3700" spc="0" dirty="0" smtClean="0"/>
                  <a:t>45%</a:t>
                </a:r>
                <a:endParaRPr lang="en-US" sz="3700" spc="0" dirty="0"/>
              </a:p>
              <a:p>
                <a:endParaRPr lang="en-US" sz="3700" spc="0" dirty="0"/>
              </a:p>
              <a:p>
                <a:pPr marL="571500" indent="-571500">
                  <a:buFont typeface="Arial" panose="020B0604020202020204" pitchFamily="34" charset="0"/>
                  <a:buChar char="•"/>
                </a:pPr>
                <a:r>
                  <a:rPr lang="en-US" sz="4200" b="1" spc="0" dirty="0"/>
                  <a:t>Availability Factor: </a:t>
                </a:r>
                <a:r>
                  <a:rPr lang="en-US" sz="4200" spc="0" dirty="0"/>
                  <a:t>Percentage of time in a year that the power plant is able to provide energy. It accounts mostly for the plant’s reliability and required periodic maintenance.</a:t>
                </a:r>
                <a:endParaRPr lang="sv-SE" sz="4200" spc="0" dirty="0"/>
              </a:p>
            </p:txBody>
          </p:sp>
        </mc:Choice>
        <mc:Fallback xmlns="">
          <p:sp>
            <p:nvSpPr>
              <p:cNvPr id="31" name="Content Placeholder 1"/>
              <p:cNvSpPr>
                <a:spLocks noGrp="1" noRot="1" noChangeAspect="1" noMove="1" noResize="1" noEditPoints="1" noAdjustHandles="1" noChangeArrowheads="1" noChangeShapeType="1" noTextEdit="1"/>
              </p:cNvSpPr>
              <p:nvPr>
                <p:ph idx="1"/>
              </p:nvPr>
            </p:nvSpPr>
            <p:spPr>
              <a:xfrm>
                <a:off x="838200" y="1763154"/>
                <a:ext cx="10515600" cy="4289169"/>
              </a:xfrm>
              <a:blipFill>
                <a:blip r:embed="rId5"/>
                <a:stretch>
                  <a:fillRect l="-696" t="-3125"/>
                </a:stretch>
              </a:blipFill>
            </p:spPr>
            <p:txBody>
              <a:bodyPr/>
              <a:lstStyle/>
              <a:p>
                <a:r>
                  <a:rPr lang="sv-SE">
                    <a:noFill/>
                  </a:rPr>
                  <a:t> </a:t>
                </a:r>
              </a:p>
            </p:txBody>
          </p:sp>
        </mc:Fallback>
      </mc:AlternateContent>
      <p:sp>
        <p:nvSpPr>
          <p:cNvPr id="6" name="Slide Number Placeholder 5"/>
          <p:cNvSpPr>
            <a:spLocks noGrp="1"/>
          </p:cNvSpPr>
          <p:nvPr>
            <p:ph type="sldNum" sz="quarter" idx="12"/>
          </p:nvPr>
        </p:nvSpPr>
        <p:spPr/>
        <p:txBody>
          <a:bodyPr/>
          <a:lstStyle/>
          <a:p>
            <a:fld id="{92A4DE5B-D266-47DA-B86B-5B95BCF9A6FB}" type="slidenum">
              <a:rPr lang="en-US" smtClean="0"/>
              <a:t>9</a:t>
            </a:fld>
            <a:endParaRPr lang="en-US" dirty="0"/>
          </a:p>
        </p:txBody>
      </p:sp>
      <p:sp>
        <p:nvSpPr>
          <p:cNvPr id="3" name="Title 2"/>
          <p:cNvSpPr>
            <a:spLocks noGrp="1"/>
          </p:cNvSpPr>
          <p:nvPr>
            <p:ph type="title"/>
          </p:nvPr>
        </p:nvSpPr>
        <p:spPr/>
        <p:txBody>
          <a:bodyPr/>
          <a:lstStyle/>
          <a:p>
            <a:r>
              <a:rPr lang="en-US" dirty="0"/>
              <a:t>Hydro specific technical parameters</a:t>
            </a:r>
            <a:endParaRPr lang="fr-FR" dirty="0"/>
          </a:p>
        </p:txBody>
      </p:sp>
      <p:sp>
        <p:nvSpPr>
          <p:cNvPr id="2" name="Date Placeholder 1"/>
          <p:cNvSpPr>
            <a:spLocks noGrp="1"/>
          </p:cNvSpPr>
          <p:nvPr>
            <p:ph type="dt" sz="half" idx="10"/>
          </p:nvPr>
        </p:nvSpPr>
        <p:spPr/>
        <p:txBody>
          <a:bodyPr/>
          <a:lstStyle/>
          <a:p>
            <a:pPr>
              <a:defRPr/>
            </a:pPr>
            <a:r>
              <a:rPr lang="sv-SE" smtClean="0">
                <a:solidFill>
                  <a:prstClr val="black">
                    <a:tint val="75000"/>
                  </a:prstClr>
                </a:solidFill>
              </a:rPr>
              <a:t>04/2019</a:t>
            </a:r>
            <a:endParaRPr lang="en-US" dirty="0">
              <a:solidFill>
                <a:prstClr val="black">
                  <a:tint val="75000"/>
                </a:prstClr>
              </a:solidFill>
            </a:endParaRP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056863505"/>
      </p:ext>
    </p:extLst>
  </p:cSld>
  <p:clrMapOvr>
    <a:masterClrMapping/>
  </p:clrMapOvr>
  <mc:AlternateContent xmlns:mc="http://schemas.openxmlformats.org/markup-compatibility/2006" xmlns:p14="http://schemas.microsoft.com/office/powerpoint/2010/main">
    <mc:Choice Requires="p14">
      <p:transition spd="med" p14:dur="700" advTm="66841">
        <p:fade/>
      </p:transition>
    </mc:Choice>
    <mc:Fallback xmlns="">
      <p:transition spd="med" advTm="66841">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3.2|29.8|39.2"/>
</p:tagLst>
</file>

<file path=ppt/tags/tag2.xml><?xml version="1.0" encoding="utf-8"?>
<p:tagLst xmlns:a="http://schemas.openxmlformats.org/drawingml/2006/main" xmlns:r="http://schemas.openxmlformats.org/officeDocument/2006/relationships" xmlns:p="http://schemas.openxmlformats.org/presentationml/2006/main">
  <p:tag name="TIMING" val="|2.1|1.2|2.2|0.9"/>
</p:tagLst>
</file>

<file path=ppt/tags/tag3.xml><?xml version="1.0" encoding="utf-8"?>
<p:tagLst xmlns:a="http://schemas.openxmlformats.org/drawingml/2006/main" xmlns:r="http://schemas.openxmlformats.org/officeDocument/2006/relationships" xmlns:p="http://schemas.openxmlformats.org/presentationml/2006/main">
  <p:tag name="TIMING" val="|2.5|0.7"/>
</p:tagLst>
</file>

<file path=ppt/theme/theme1.xml><?xml version="1.0" encoding="utf-8"?>
<a:theme xmlns:a="http://schemas.openxmlformats.org/drawingml/2006/main" name="KTH-OpTIMUS-DFI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2">
      <a:majorFont>
        <a:latin typeface="Calibri Light"/>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vert="horz" lIns="91440" tIns="0" rIns="91440" bIns="0" rtlCol="0" anchor="t">
        <a:normAutofit fontScale="92500" lnSpcReduction="10000"/>
      </a:bodyPr>
      <a:lstStyle>
        <a:defPPr marL="457200" indent="0">
          <a:defRPr sz="3000" b="1" spc="-150" dirty="0" smtClean="0">
            <a:solidFill>
              <a:schemeClr val="bg2">
                <a:lumMod val="50000"/>
              </a:schemeClr>
            </a:solidFill>
            <a:latin typeface="+mn-lt"/>
          </a:defRPr>
        </a:defPPr>
      </a:lstStyle>
    </a:txDef>
  </a:objectDefaults>
  <a:extraClrSchemeLst/>
  <a:extLst>
    <a:ext uri="{05A4C25C-085E-4340-85A3-A5531E510DB2}">
      <thm15:themeFamily xmlns:thm15="http://schemas.microsoft.com/office/thememl/2012/main" name="KTH-OpTIMUS-DFID" id="{5B0E6882-3D47-487F-9878-64227690030B}" vid="{2A92E980-5079-4447-B359-7EDBAAF2870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14203</TotalTime>
  <Words>1469</Words>
  <Application>Microsoft Office PowerPoint</Application>
  <PresentationFormat>Widescreen</PresentationFormat>
  <Paragraphs>119</Paragraphs>
  <Slides>11</Slides>
  <Notes>11</Notes>
  <HiddenSlides>0</HiddenSlides>
  <MMClips>11</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11</vt:i4>
      </vt:variant>
    </vt:vector>
  </HeadingPairs>
  <TitlesOfParts>
    <vt:vector size="19" baseType="lpstr">
      <vt:lpstr>Arial</vt:lpstr>
      <vt:lpstr>Calibri</vt:lpstr>
      <vt:lpstr>Calibri Light</vt:lpstr>
      <vt:lpstr>Cambria Math</vt:lpstr>
      <vt:lpstr>Times New Roman</vt:lpstr>
      <vt:lpstr>Wingdings</vt:lpstr>
      <vt:lpstr>KTH-OpTIMUS-DFID</vt:lpstr>
      <vt:lpstr>Worksheet</vt:lpstr>
      <vt:lpstr>What is a hydro power plant?</vt:lpstr>
      <vt:lpstr>Hydropower</vt:lpstr>
      <vt:lpstr>Classification of hydro power plants</vt:lpstr>
      <vt:lpstr>Technology overview</vt:lpstr>
      <vt:lpstr>Technology overview</vt:lpstr>
      <vt:lpstr>Reservoir operation</vt:lpstr>
      <vt:lpstr>Technology overview</vt:lpstr>
      <vt:lpstr>Technical parameter</vt:lpstr>
      <vt:lpstr>Hydro specific technical parameters</vt:lpstr>
      <vt:lpstr>Hydro specific technical parameters</vt:lpstr>
      <vt:lpstr>Techno-economic parameters</vt:lpstr>
    </vt:vector>
  </TitlesOfParts>
  <Company>KTH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Ioannis Pappis</dc:creator>
  <cp:lastModifiedBy>Francesco Gardumi</cp:lastModifiedBy>
  <cp:revision>364</cp:revision>
  <dcterms:created xsi:type="dcterms:W3CDTF">2017-06-07T13:22:49Z</dcterms:created>
  <dcterms:modified xsi:type="dcterms:W3CDTF">2020-04-03T11:30:17Z</dcterms:modified>
</cp:coreProperties>
</file>